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4"/>
    <p:sldMasterId id="2147483661" r:id="rId5"/>
  </p:sldMasterIdLst>
  <p:notesMasterIdLst>
    <p:notesMasterId r:id="rId22"/>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9144000" cy="5143500" type="screen16x9"/>
  <p:notesSz cx="6858000" cy="9144000"/>
  <p:embeddedFontLst>
    <p:embeddedFont>
      <p:font typeface="Fira Sans Condensed" panose="020B0503050000020004" pitchFamily="34" charset="0"/>
      <p:regular r:id="rId23"/>
      <p:bold r:id="rId24"/>
      <p:italic r:id="rId25"/>
      <p:boldItalic r:id="rId26"/>
    </p:embeddedFont>
    <p:embeddedFont>
      <p:font typeface="Fira Sans Condensed Light" panose="020B0403050000020004" pitchFamily="34" charset="0"/>
      <p:regular r:id="rId27"/>
      <p:bold r:id="rId28"/>
      <p:italic r:id="rId29"/>
      <p:boldItalic r:id="rId30"/>
    </p:embeddedFont>
    <p:embeddedFont>
      <p:font typeface="Proxima Nova" panose="020B0604020202020204" charset="0"/>
      <p:regular r:id="rId31"/>
      <p:bold r:id="rId32"/>
      <p:italic r:id="rId33"/>
      <p:boldItalic r:id="rId34"/>
    </p:embeddedFont>
    <p:embeddedFont>
      <p:font typeface="Proxima Nova Semibold" panose="020B0604020202020204" charset="0"/>
      <p:regular r:id="rId35"/>
      <p:bold r:id="rId36"/>
      <p:italic r:id="rId37"/>
      <p:boldItalic r:id="rId38"/>
    </p:embeddedFont>
    <p:embeddedFont>
      <p:font typeface="Rajdhani" panose="020B0604020202020204" charset="0"/>
      <p:regular r:id="rId39"/>
      <p:bold r:id="rId40"/>
    </p:embeddedFont>
    <p:embeddedFont>
      <p:font typeface="Roboto Condensed Light" panose="02000000000000000000" pitchFamily="2" charset="0"/>
      <p:regular r:id="rId41"/>
      <p: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25">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5FD70D-C80B-4959-9A8B-008561FF6B2F}" v="3" dt="2025-09-01T07:51:54.348"/>
  </p1510:revLst>
</p1510:revInfo>
</file>

<file path=ppt/tableStyles.xml><?xml version="1.0" encoding="utf-8"?>
<a:tblStyleLst xmlns:a="http://schemas.openxmlformats.org/drawingml/2006/main" def="{D23D7165-2C77-47A7-BA54-EC38C82606BD}">
  <a:tblStyle styleId="{D23D7165-2C77-47A7-BA54-EC38C82606B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52"/>
    <p:restoredTop sz="94648"/>
  </p:normalViewPr>
  <p:slideViewPr>
    <p:cSldViewPr snapToGrid="0">
      <p:cViewPr varScale="1">
        <p:scale>
          <a:sx n="103" d="100"/>
          <a:sy n="103" d="100"/>
        </p:scale>
        <p:origin x="797" y="77"/>
      </p:cViewPr>
      <p:guideLst>
        <p:guide orient="horz" pos="625"/>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16.xml"/><Relationship Id="rId34" Type="http://schemas.openxmlformats.org/officeDocument/2006/relationships/font" Target="fonts/font12.fntdata"/><Relationship Id="rId42" Type="http://schemas.openxmlformats.org/officeDocument/2006/relationships/font" Target="fonts/font20.fntdata"/><Relationship Id="rId47"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9.fntdata"/><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708a6ee8a1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7a06f2fa11_2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37a06f2fa11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7a06f2fa11_2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7a06f2fa11_2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7a06f2fa11_2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7a06f2fa11_2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7a06f2fa11_2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7a06f2fa11_2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7a06f2fa11_2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7a06f2fa11_2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37a06f2fa11_2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37a06f2fa11_2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8a87eb8680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8a87eb8680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708a6ee8a1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8a87eb8680_0_3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8a87eb8680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8a87eb8680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8a87eb8680_0_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8a87eb8680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8a87eb8680_0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8a87eb8680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8a87eb8680_0_4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8a87eb8680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6bcecd75a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6bcecd75a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6bcecd75ae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6bcecd75a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10" name="Google Shape;10;p2"/>
          <p:cNvSpPr txBox="1">
            <a:spLocks noGrp="1"/>
          </p:cNvSpPr>
          <p:nvPr>
            <p:ph type="ctrTitle"/>
          </p:nvPr>
        </p:nvSpPr>
        <p:spPr>
          <a:xfrm>
            <a:off x="4139149" y="928938"/>
            <a:ext cx="4291500" cy="2961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4139125" y="3848863"/>
            <a:ext cx="4291500" cy="365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pic>
        <p:nvPicPr>
          <p:cNvPr id="45" name="Google Shape;45;p11"/>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46" name="Google Shape;46;p11"/>
          <p:cNvSpPr txBox="1">
            <a:spLocks noGrp="1"/>
          </p:cNvSpPr>
          <p:nvPr>
            <p:ph type="title" hasCustomPrompt="1"/>
          </p:nvPr>
        </p:nvSpPr>
        <p:spPr>
          <a:xfrm>
            <a:off x="311700" y="2062500"/>
            <a:ext cx="8520600" cy="11106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255700"/>
            <a:ext cx="8520600" cy="5154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Font typeface="Fira Sans Condensed"/>
              <a:buChar char="●"/>
              <a:defRPr sz="1400">
                <a:latin typeface="Fira Sans Condensed"/>
                <a:ea typeface="Fira Sans Condensed"/>
                <a:cs typeface="Fira Sans Condensed"/>
                <a:sym typeface="Fira Sans Condensed"/>
              </a:defRPr>
            </a:lvl1pPr>
            <a:lvl2pPr marL="914400" lvl="1"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2pPr>
            <a:lvl3pPr marL="1371600" lvl="2"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3pPr>
            <a:lvl4pPr marL="1828800" lvl="3"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4pPr>
            <a:lvl5pPr marL="2286000" lvl="4"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5pPr>
            <a:lvl6pPr marL="2743200" lvl="5"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6pPr>
            <a:lvl7pPr marL="3200400" lvl="6"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7pPr>
            <a:lvl8pPr marL="3657600" lvl="7"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8pPr>
            <a:lvl9pPr marL="4114800" lvl="8"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14" name="Google Shape;14;p3"/>
          <p:cNvSpPr txBox="1">
            <a:spLocks noGrp="1"/>
          </p:cNvSpPr>
          <p:nvPr>
            <p:ph type="title"/>
          </p:nvPr>
        </p:nvSpPr>
        <p:spPr>
          <a:xfrm>
            <a:off x="4634135" y="1434600"/>
            <a:ext cx="35328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17" name="Google Shape;17;p4"/>
          <p:cNvSpPr txBox="1">
            <a:spLocks noGrp="1"/>
          </p:cNvSpPr>
          <p:nvPr>
            <p:ph type="body" idx="1"/>
          </p:nvPr>
        </p:nvSpPr>
        <p:spPr>
          <a:xfrm>
            <a:off x="1115100" y="1152475"/>
            <a:ext cx="6913800" cy="3456000"/>
          </a:xfrm>
          <a:prstGeom prst="rect">
            <a:avLst/>
          </a:prstGeom>
          <a:solidFill>
            <a:schemeClr val="dk1">
              <a:alpha val="56699"/>
            </a:schemeClr>
          </a:solidFill>
        </p:spPr>
        <p:txBody>
          <a:bodyPr spcFirstLastPara="1" wrap="square" lIns="91425" tIns="91425" rIns="91425" bIns="91425" anchor="t" anchorCtr="0">
            <a:noAutofit/>
          </a:bodyPr>
          <a:lstStyle>
            <a:lvl1pPr marL="457200" lvl="0" indent="-317500">
              <a:lnSpc>
                <a:spcPct val="100000"/>
              </a:lnSpc>
              <a:spcBef>
                <a:spcPts val="0"/>
              </a:spcBef>
              <a:spcAft>
                <a:spcPts val="0"/>
              </a:spcAft>
              <a:buClr>
                <a:srgbClr val="191919"/>
              </a:buClr>
              <a:buSzPts val="1400"/>
              <a:buFont typeface="Anaheim"/>
              <a:buChar char="●"/>
              <a:defRPr sz="1400">
                <a:solidFill>
                  <a:srgbClr val="F3F3F3"/>
                </a:solidFill>
                <a:latin typeface="Fira Sans Condensed"/>
                <a:ea typeface="Fira Sans Condensed"/>
                <a:cs typeface="Fira Sans Condensed"/>
                <a:sym typeface="Fira Sans Condensed"/>
              </a:defRPr>
            </a:lvl1pPr>
            <a:lvl2pPr marL="914400" lvl="1" indent="-317500">
              <a:spcBef>
                <a:spcPts val="0"/>
              </a:spcBef>
              <a:spcAft>
                <a:spcPts val="0"/>
              </a:spcAft>
              <a:buClr>
                <a:srgbClr val="191919"/>
              </a:buClr>
              <a:buSzPts val="1400"/>
              <a:buFont typeface="Roboto Condensed Light"/>
              <a:buChar char="○"/>
              <a:defRPr sz="1400">
                <a:latin typeface="Fira Sans Condensed"/>
                <a:ea typeface="Fira Sans Condensed"/>
                <a:cs typeface="Fira Sans Condensed"/>
                <a:sym typeface="Fira Sans Condensed"/>
              </a:defRPr>
            </a:lvl2pPr>
            <a:lvl3pPr marL="1371600" lvl="2" indent="-317500">
              <a:spcBef>
                <a:spcPts val="0"/>
              </a:spcBef>
              <a:spcAft>
                <a:spcPts val="0"/>
              </a:spcAft>
              <a:buClr>
                <a:srgbClr val="191919"/>
              </a:buClr>
              <a:buSzPts val="1400"/>
              <a:buFont typeface="Roboto Condensed Light"/>
              <a:buChar char="■"/>
              <a:defRPr sz="1200"/>
            </a:lvl3pPr>
            <a:lvl4pPr marL="1828800" lvl="3" indent="-317500">
              <a:spcBef>
                <a:spcPts val="0"/>
              </a:spcBef>
              <a:spcAft>
                <a:spcPts val="0"/>
              </a:spcAft>
              <a:buClr>
                <a:srgbClr val="191919"/>
              </a:buClr>
              <a:buSzPts val="1400"/>
              <a:buFont typeface="Roboto Condensed Light"/>
              <a:buChar char="●"/>
              <a:defRPr sz="1200"/>
            </a:lvl4pPr>
            <a:lvl5pPr marL="2286000" lvl="4" indent="-317500">
              <a:spcBef>
                <a:spcPts val="0"/>
              </a:spcBef>
              <a:spcAft>
                <a:spcPts val="0"/>
              </a:spcAft>
              <a:buClr>
                <a:srgbClr val="191919"/>
              </a:buClr>
              <a:buSzPts val="1400"/>
              <a:buFont typeface="Roboto Condensed Light"/>
              <a:buChar char="○"/>
              <a:defRPr sz="1200"/>
            </a:lvl5pPr>
            <a:lvl6pPr marL="2743200" lvl="5" indent="-317500">
              <a:spcBef>
                <a:spcPts val="0"/>
              </a:spcBef>
              <a:spcAft>
                <a:spcPts val="0"/>
              </a:spcAft>
              <a:buClr>
                <a:srgbClr val="191919"/>
              </a:buClr>
              <a:buSzPts val="1400"/>
              <a:buFont typeface="Roboto Condensed Light"/>
              <a:buChar char="■"/>
              <a:defRPr sz="1200"/>
            </a:lvl6pPr>
            <a:lvl7pPr marL="3200400" lvl="6" indent="-317500">
              <a:spcBef>
                <a:spcPts val="0"/>
              </a:spcBef>
              <a:spcAft>
                <a:spcPts val="0"/>
              </a:spcAft>
              <a:buClr>
                <a:srgbClr val="191919"/>
              </a:buClr>
              <a:buSzPts val="1400"/>
              <a:buFont typeface="Roboto Condensed Light"/>
              <a:buChar char="●"/>
              <a:defRPr sz="1200"/>
            </a:lvl7pPr>
            <a:lvl8pPr marL="3657600" lvl="7" indent="-317500">
              <a:spcBef>
                <a:spcPts val="0"/>
              </a:spcBef>
              <a:spcAft>
                <a:spcPts val="0"/>
              </a:spcAft>
              <a:buClr>
                <a:srgbClr val="191919"/>
              </a:buClr>
              <a:buSzPts val="1400"/>
              <a:buFont typeface="Roboto Condensed Light"/>
              <a:buChar char="○"/>
              <a:defRPr sz="1200"/>
            </a:lvl8pPr>
            <a:lvl9pPr marL="4114800" lvl="8" indent="-317500">
              <a:spcBef>
                <a:spcPts val="0"/>
              </a:spcBef>
              <a:spcAft>
                <a:spcPts val="0"/>
              </a:spcAft>
              <a:buClr>
                <a:srgbClr val="191919"/>
              </a:buClr>
              <a:buSzPts val="1400"/>
              <a:buFont typeface="Roboto Condensed Light"/>
              <a:buChar char="■"/>
              <a:defRPr sz="1200"/>
            </a:lvl9pPr>
          </a:lstStyle>
          <a:p>
            <a:endParaRPr/>
          </a:p>
        </p:txBody>
      </p:sp>
      <p:sp>
        <p:nvSpPr>
          <p:cNvPr id="18" name="Google Shape;18;p4"/>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1"/>
        </a:solidFill>
        <a:effectLst/>
      </p:bgPr>
    </p:bg>
    <p:spTree>
      <p:nvGrpSpPr>
        <p:cNvPr id="1" name="Shape 19"/>
        <p:cNvGrpSpPr/>
        <p:nvPr/>
      </p:nvGrpSpPr>
      <p:grpSpPr>
        <a:xfrm>
          <a:off x="0" y="0"/>
          <a:ext cx="0" cy="0"/>
          <a:chOff x="0" y="0"/>
          <a:chExt cx="0" cy="0"/>
        </a:xfrm>
      </p:grpSpPr>
      <p:pic>
        <p:nvPicPr>
          <p:cNvPr id="20" name="Google Shape;20;p5"/>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21" name="Google Shape;21;p5"/>
          <p:cNvSpPr txBox="1">
            <a:spLocks noGrp="1"/>
          </p:cNvSpPr>
          <p:nvPr>
            <p:ph type="subTitle" idx="1"/>
          </p:nvPr>
        </p:nvSpPr>
        <p:spPr>
          <a:xfrm flipH="1">
            <a:off x="55841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Rajdhani"/>
              <a:buNone/>
              <a:defRPr sz="1800" b="1">
                <a:latin typeface="Rajdhani"/>
                <a:ea typeface="Rajdhani"/>
                <a:cs typeface="Rajdhani"/>
                <a:sym typeface="Rajdhani"/>
              </a:defRPr>
            </a:lvl1pPr>
            <a:lvl2pPr lvl="1" algn="ctr" rtl="0">
              <a:lnSpc>
                <a:spcPct val="100000"/>
              </a:lnSpc>
              <a:spcBef>
                <a:spcPts val="0"/>
              </a:spcBef>
              <a:spcAft>
                <a:spcPts val="0"/>
              </a:spcAft>
              <a:buSzPts val="1400"/>
              <a:buFont typeface="Rajdhani"/>
              <a:buNone/>
              <a:defRPr sz="1400" b="1">
                <a:latin typeface="Rajdhani"/>
                <a:ea typeface="Rajdhani"/>
                <a:cs typeface="Rajdhani"/>
                <a:sym typeface="Rajdhani"/>
              </a:defRPr>
            </a:lvl2pPr>
            <a:lvl3pPr lvl="2" algn="ctr" rtl="0">
              <a:lnSpc>
                <a:spcPct val="100000"/>
              </a:lnSpc>
              <a:spcBef>
                <a:spcPts val="0"/>
              </a:spcBef>
              <a:spcAft>
                <a:spcPts val="0"/>
              </a:spcAft>
              <a:buSzPts val="1400"/>
              <a:buFont typeface="Rajdhani"/>
              <a:buNone/>
              <a:defRPr sz="1400" b="1">
                <a:latin typeface="Rajdhani"/>
                <a:ea typeface="Rajdhani"/>
                <a:cs typeface="Rajdhani"/>
                <a:sym typeface="Rajdhani"/>
              </a:defRPr>
            </a:lvl3pPr>
            <a:lvl4pPr lvl="3" algn="ctr" rtl="0">
              <a:lnSpc>
                <a:spcPct val="100000"/>
              </a:lnSpc>
              <a:spcBef>
                <a:spcPts val="0"/>
              </a:spcBef>
              <a:spcAft>
                <a:spcPts val="0"/>
              </a:spcAft>
              <a:buSzPts val="1400"/>
              <a:buFont typeface="Rajdhani"/>
              <a:buNone/>
              <a:defRPr sz="1400" b="1">
                <a:latin typeface="Rajdhani"/>
                <a:ea typeface="Rajdhani"/>
                <a:cs typeface="Rajdhani"/>
                <a:sym typeface="Rajdhani"/>
              </a:defRPr>
            </a:lvl4pPr>
            <a:lvl5pPr lvl="4" algn="ctr" rtl="0">
              <a:lnSpc>
                <a:spcPct val="100000"/>
              </a:lnSpc>
              <a:spcBef>
                <a:spcPts val="0"/>
              </a:spcBef>
              <a:spcAft>
                <a:spcPts val="0"/>
              </a:spcAft>
              <a:buSzPts val="1400"/>
              <a:buFont typeface="Rajdhani"/>
              <a:buNone/>
              <a:defRPr sz="1400" b="1">
                <a:latin typeface="Rajdhani"/>
                <a:ea typeface="Rajdhani"/>
                <a:cs typeface="Rajdhani"/>
                <a:sym typeface="Rajdhani"/>
              </a:defRPr>
            </a:lvl5pPr>
            <a:lvl6pPr lvl="5" algn="ctr" rtl="0">
              <a:lnSpc>
                <a:spcPct val="100000"/>
              </a:lnSpc>
              <a:spcBef>
                <a:spcPts val="0"/>
              </a:spcBef>
              <a:spcAft>
                <a:spcPts val="0"/>
              </a:spcAft>
              <a:buSzPts val="1400"/>
              <a:buFont typeface="Rajdhani"/>
              <a:buNone/>
              <a:defRPr sz="1400" b="1">
                <a:latin typeface="Rajdhani"/>
                <a:ea typeface="Rajdhani"/>
                <a:cs typeface="Rajdhani"/>
                <a:sym typeface="Rajdhani"/>
              </a:defRPr>
            </a:lvl6pPr>
            <a:lvl7pPr lvl="6" algn="ctr" rtl="0">
              <a:lnSpc>
                <a:spcPct val="100000"/>
              </a:lnSpc>
              <a:spcBef>
                <a:spcPts val="0"/>
              </a:spcBef>
              <a:spcAft>
                <a:spcPts val="0"/>
              </a:spcAft>
              <a:buSzPts val="1400"/>
              <a:buFont typeface="Rajdhani"/>
              <a:buNone/>
              <a:defRPr sz="1400" b="1">
                <a:latin typeface="Rajdhani"/>
                <a:ea typeface="Rajdhani"/>
                <a:cs typeface="Rajdhani"/>
                <a:sym typeface="Rajdhani"/>
              </a:defRPr>
            </a:lvl7pPr>
            <a:lvl8pPr lvl="7" algn="ctr" rtl="0">
              <a:lnSpc>
                <a:spcPct val="100000"/>
              </a:lnSpc>
              <a:spcBef>
                <a:spcPts val="0"/>
              </a:spcBef>
              <a:spcAft>
                <a:spcPts val="0"/>
              </a:spcAft>
              <a:buSzPts val="1400"/>
              <a:buFont typeface="Rajdhani"/>
              <a:buNone/>
              <a:defRPr sz="1400" b="1">
                <a:latin typeface="Rajdhani"/>
                <a:ea typeface="Rajdhani"/>
                <a:cs typeface="Rajdhani"/>
                <a:sym typeface="Rajdhani"/>
              </a:defRPr>
            </a:lvl8pPr>
            <a:lvl9pPr lvl="8" algn="ctr" rtl="0">
              <a:lnSpc>
                <a:spcPct val="100000"/>
              </a:lnSpc>
              <a:spcBef>
                <a:spcPts val="0"/>
              </a:spcBef>
              <a:spcAft>
                <a:spcPts val="0"/>
              </a:spcAft>
              <a:buSzPts val="1400"/>
              <a:buFont typeface="Rajdhani"/>
              <a:buNone/>
              <a:defRPr sz="1400" b="1">
                <a:latin typeface="Rajdhani"/>
                <a:ea typeface="Rajdhani"/>
                <a:cs typeface="Rajdhani"/>
                <a:sym typeface="Rajdhani"/>
              </a:defRPr>
            </a:lvl9pPr>
          </a:lstStyle>
          <a:p>
            <a:endParaRPr/>
          </a:p>
        </p:txBody>
      </p:sp>
      <p:sp>
        <p:nvSpPr>
          <p:cNvPr id="22" name="Google Shape;22;p5"/>
          <p:cNvSpPr txBox="1">
            <a:spLocks noGrp="1"/>
          </p:cNvSpPr>
          <p:nvPr>
            <p:ph type="subTitle" idx="2"/>
          </p:nvPr>
        </p:nvSpPr>
        <p:spPr>
          <a:xfrm flipH="1">
            <a:off x="50793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Fira Sans Condensed"/>
              <a:buNone/>
              <a:defRPr sz="1400">
                <a:latin typeface="Fira Sans Condensed"/>
                <a:ea typeface="Fira Sans Condensed"/>
                <a:cs typeface="Fira Sans Condensed"/>
                <a:sym typeface="Fira Sans Condensed"/>
              </a:defRPr>
            </a:lvl1pPr>
            <a:lvl2pPr lvl="1"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2pPr>
            <a:lvl3pPr lvl="2"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3pPr>
            <a:lvl4pPr lvl="3"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4pPr>
            <a:lvl5pPr lvl="4"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5pPr>
            <a:lvl6pPr lvl="5"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6pPr>
            <a:lvl7pPr lvl="6"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7pPr>
            <a:lvl8pPr lvl="7"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8pPr>
            <a:lvl9pPr lvl="8"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9pPr>
          </a:lstStyle>
          <a:p>
            <a:endParaRPr/>
          </a:p>
        </p:txBody>
      </p:sp>
      <p:sp>
        <p:nvSpPr>
          <p:cNvPr id="23" name="Google Shape;23;p5"/>
          <p:cNvSpPr txBox="1">
            <a:spLocks noGrp="1"/>
          </p:cNvSpPr>
          <p:nvPr>
            <p:ph type="subTitle" idx="3"/>
          </p:nvPr>
        </p:nvSpPr>
        <p:spPr>
          <a:xfrm flipH="1">
            <a:off x="18586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Rajdhani"/>
              <a:buNone/>
              <a:defRPr sz="1800" b="1">
                <a:latin typeface="Rajdhani"/>
                <a:ea typeface="Rajdhani"/>
                <a:cs typeface="Rajdhani"/>
                <a:sym typeface="Rajdhani"/>
              </a:defRPr>
            </a:lvl1pPr>
            <a:lvl2pPr lvl="1" algn="ctr" rtl="0">
              <a:lnSpc>
                <a:spcPct val="100000"/>
              </a:lnSpc>
              <a:spcBef>
                <a:spcPts val="0"/>
              </a:spcBef>
              <a:spcAft>
                <a:spcPts val="0"/>
              </a:spcAft>
              <a:buSzPts val="1400"/>
              <a:buFont typeface="Rajdhani"/>
              <a:buNone/>
              <a:defRPr sz="1400" b="1">
                <a:latin typeface="Rajdhani"/>
                <a:ea typeface="Rajdhani"/>
                <a:cs typeface="Rajdhani"/>
                <a:sym typeface="Rajdhani"/>
              </a:defRPr>
            </a:lvl2pPr>
            <a:lvl3pPr lvl="2" algn="ctr" rtl="0">
              <a:lnSpc>
                <a:spcPct val="100000"/>
              </a:lnSpc>
              <a:spcBef>
                <a:spcPts val="0"/>
              </a:spcBef>
              <a:spcAft>
                <a:spcPts val="0"/>
              </a:spcAft>
              <a:buSzPts val="1400"/>
              <a:buFont typeface="Rajdhani"/>
              <a:buNone/>
              <a:defRPr sz="1400" b="1">
                <a:latin typeface="Rajdhani"/>
                <a:ea typeface="Rajdhani"/>
                <a:cs typeface="Rajdhani"/>
                <a:sym typeface="Rajdhani"/>
              </a:defRPr>
            </a:lvl3pPr>
            <a:lvl4pPr lvl="3" algn="ctr" rtl="0">
              <a:lnSpc>
                <a:spcPct val="100000"/>
              </a:lnSpc>
              <a:spcBef>
                <a:spcPts val="0"/>
              </a:spcBef>
              <a:spcAft>
                <a:spcPts val="0"/>
              </a:spcAft>
              <a:buSzPts val="1400"/>
              <a:buFont typeface="Rajdhani"/>
              <a:buNone/>
              <a:defRPr sz="1400" b="1">
                <a:latin typeface="Rajdhani"/>
                <a:ea typeface="Rajdhani"/>
                <a:cs typeface="Rajdhani"/>
                <a:sym typeface="Rajdhani"/>
              </a:defRPr>
            </a:lvl4pPr>
            <a:lvl5pPr lvl="4" algn="ctr" rtl="0">
              <a:lnSpc>
                <a:spcPct val="100000"/>
              </a:lnSpc>
              <a:spcBef>
                <a:spcPts val="0"/>
              </a:spcBef>
              <a:spcAft>
                <a:spcPts val="0"/>
              </a:spcAft>
              <a:buSzPts val="1400"/>
              <a:buFont typeface="Rajdhani"/>
              <a:buNone/>
              <a:defRPr sz="1400" b="1">
                <a:latin typeface="Rajdhani"/>
                <a:ea typeface="Rajdhani"/>
                <a:cs typeface="Rajdhani"/>
                <a:sym typeface="Rajdhani"/>
              </a:defRPr>
            </a:lvl5pPr>
            <a:lvl6pPr lvl="5" algn="ctr" rtl="0">
              <a:lnSpc>
                <a:spcPct val="100000"/>
              </a:lnSpc>
              <a:spcBef>
                <a:spcPts val="0"/>
              </a:spcBef>
              <a:spcAft>
                <a:spcPts val="0"/>
              </a:spcAft>
              <a:buSzPts val="1400"/>
              <a:buFont typeface="Rajdhani"/>
              <a:buNone/>
              <a:defRPr sz="1400" b="1">
                <a:latin typeface="Rajdhani"/>
                <a:ea typeface="Rajdhani"/>
                <a:cs typeface="Rajdhani"/>
                <a:sym typeface="Rajdhani"/>
              </a:defRPr>
            </a:lvl6pPr>
            <a:lvl7pPr lvl="6" algn="ctr" rtl="0">
              <a:lnSpc>
                <a:spcPct val="100000"/>
              </a:lnSpc>
              <a:spcBef>
                <a:spcPts val="0"/>
              </a:spcBef>
              <a:spcAft>
                <a:spcPts val="0"/>
              </a:spcAft>
              <a:buSzPts val="1400"/>
              <a:buFont typeface="Rajdhani"/>
              <a:buNone/>
              <a:defRPr sz="1400" b="1">
                <a:latin typeface="Rajdhani"/>
                <a:ea typeface="Rajdhani"/>
                <a:cs typeface="Rajdhani"/>
                <a:sym typeface="Rajdhani"/>
              </a:defRPr>
            </a:lvl7pPr>
            <a:lvl8pPr lvl="7" algn="ctr" rtl="0">
              <a:lnSpc>
                <a:spcPct val="100000"/>
              </a:lnSpc>
              <a:spcBef>
                <a:spcPts val="0"/>
              </a:spcBef>
              <a:spcAft>
                <a:spcPts val="0"/>
              </a:spcAft>
              <a:buSzPts val="1400"/>
              <a:buFont typeface="Rajdhani"/>
              <a:buNone/>
              <a:defRPr sz="1400" b="1">
                <a:latin typeface="Rajdhani"/>
                <a:ea typeface="Rajdhani"/>
                <a:cs typeface="Rajdhani"/>
                <a:sym typeface="Rajdhani"/>
              </a:defRPr>
            </a:lvl8pPr>
            <a:lvl9pPr lvl="8" algn="ctr" rtl="0">
              <a:lnSpc>
                <a:spcPct val="100000"/>
              </a:lnSpc>
              <a:spcBef>
                <a:spcPts val="0"/>
              </a:spcBef>
              <a:spcAft>
                <a:spcPts val="0"/>
              </a:spcAft>
              <a:buSzPts val="1400"/>
              <a:buFont typeface="Rajdhani"/>
              <a:buNone/>
              <a:defRPr sz="1400" b="1">
                <a:latin typeface="Rajdhani"/>
                <a:ea typeface="Rajdhani"/>
                <a:cs typeface="Rajdhani"/>
                <a:sym typeface="Rajdhani"/>
              </a:defRPr>
            </a:lvl9pPr>
          </a:lstStyle>
          <a:p>
            <a:endParaRPr/>
          </a:p>
        </p:txBody>
      </p:sp>
      <p:sp>
        <p:nvSpPr>
          <p:cNvPr id="24" name="Google Shape;24;p5"/>
          <p:cNvSpPr txBox="1">
            <a:spLocks noGrp="1"/>
          </p:cNvSpPr>
          <p:nvPr>
            <p:ph type="subTitle" idx="4"/>
          </p:nvPr>
        </p:nvSpPr>
        <p:spPr>
          <a:xfrm flipH="1">
            <a:off x="13538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Fira Sans Condensed"/>
              <a:buNone/>
              <a:defRPr sz="1400">
                <a:latin typeface="Fira Sans Condensed"/>
                <a:ea typeface="Fira Sans Condensed"/>
                <a:cs typeface="Fira Sans Condensed"/>
                <a:sym typeface="Fira Sans Condensed"/>
              </a:defRPr>
            </a:lvl1pPr>
            <a:lvl2pPr lvl="1"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2pPr>
            <a:lvl3pPr lvl="2"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3pPr>
            <a:lvl4pPr lvl="3"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4pPr>
            <a:lvl5pPr lvl="4"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5pPr>
            <a:lvl6pPr lvl="5"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6pPr>
            <a:lvl7pPr lvl="6"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7pPr>
            <a:lvl8pPr lvl="7"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8pPr>
            <a:lvl9pPr lvl="8"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9pPr>
          </a:lstStyle>
          <a:p>
            <a:endParaRPr/>
          </a:p>
        </p:txBody>
      </p:sp>
      <p:sp>
        <p:nvSpPr>
          <p:cNvPr id="25" name="Google Shape;25;p5"/>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pic>
        <p:nvPicPr>
          <p:cNvPr id="27" name="Google Shape;27;p6"/>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28" name="Google Shape;28;p6"/>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1"/>
        </a:solidFill>
        <a:effectLst/>
      </p:bgPr>
    </p:bg>
    <p:spTree>
      <p:nvGrpSpPr>
        <p:cNvPr id="1" name="Shape 29"/>
        <p:cNvGrpSpPr/>
        <p:nvPr/>
      </p:nvGrpSpPr>
      <p:grpSpPr>
        <a:xfrm>
          <a:off x="0" y="0"/>
          <a:ext cx="0" cy="0"/>
          <a:chOff x="0" y="0"/>
          <a:chExt cx="0" cy="0"/>
        </a:xfrm>
      </p:grpSpPr>
      <p:pic>
        <p:nvPicPr>
          <p:cNvPr id="30" name="Google Shape;30;p7"/>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31" name="Google Shape;31;p7"/>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Font typeface="Fira Sans Condensed"/>
              <a:buNone/>
              <a:defRPr sz="1400">
                <a:latin typeface="Fira Sans Condensed"/>
                <a:ea typeface="Fira Sans Condensed"/>
                <a:cs typeface="Fira Sans Condensed"/>
                <a:sym typeface="Fira Sans Condensed"/>
              </a:defRPr>
            </a:lvl1pPr>
            <a:lvl2pPr lvl="1"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2pPr>
            <a:lvl3pPr lvl="2"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3pPr>
            <a:lvl4pPr lvl="3"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4pPr>
            <a:lvl5pPr lvl="4"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5pPr>
            <a:lvl6pPr lvl="5"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6pPr>
            <a:lvl7pPr lvl="6"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7pPr>
            <a:lvl8pPr lvl="7"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8pPr>
            <a:lvl9pPr lvl="8"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9pPr>
          </a:lstStyle>
          <a:p>
            <a:endParaRPr/>
          </a:p>
        </p:txBody>
      </p:sp>
      <p:sp>
        <p:nvSpPr>
          <p:cNvPr id="32" name="Google Shape;32;p7"/>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33"/>
        <p:cNvGrpSpPr/>
        <p:nvPr/>
      </p:nvGrpSpPr>
      <p:grpSpPr>
        <a:xfrm>
          <a:off x="0" y="0"/>
          <a:ext cx="0" cy="0"/>
          <a:chOff x="0" y="0"/>
          <a:chExt cx="0" cy="0"/>
        </a:xfrm>
      </p:grpSpPr>
      <p:pic>
        <p:nvPicPr>
          <p:cNvPr id="34" name="Google Shape;34;p8"/>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35" name="Google Shape;35;p8"/>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36"/>
        <p:cNvGrpSpPr/>
        <p:nvPr/>
      </p:nvGrpSpPr>
      <p:grpSpPr>
        <a:xfrm>
          <a:off x="0" y="0"/>
          <a:ext cx="0" cy="0"/>
          <a:chOff x="0" y="0"/>
          <a:chExt cx="0" cy="0"/>
        </a:xfrm>
      </p:grpSpPr>
      <p:pic>
        <p:nvPicPr>
          <p:cNvPr id="37" name="Google Shape;37;p9"/>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38" name="Google Shape;38;p9"/>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1"/>
        </a:solidFill>
        <a:effectLst/>
      </p:bgPr>
    </p:bg>
    <p:spTree>
      <p:nvGrpSpPr>
        <p:cNvPr id="1" name="Shape 41"/>
        <p:cNvGrpSpPr/>
        <p:nvPr/>
      </p:nvGrpSpPr>
      <p:grpSpPr>
        <a:xfrm>
          <a:off x="0" y="0"/>
          <a:ext cx="0" cy="0"/>
          <a:chOff x="0" y="0"/>
          <a:chExt cx="0" cy="0"/>
        </a:xfrm>
      </p:grpSpPr>
      <p:pic>
        <p:nvPicPr>
          <p:cNvPr id="42" name="Google Shape;42;p10"/>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43" name="Google Shape;43;p10"/>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2880">
          <p15:clr>
            <a:srgbClr val="EA4335"/>
          </p15:clr>
        </p15:guide>
        <p15:guide id="3" pos="5311">
          <p15:clr>
            <a:srgbClr val="EA4335"/>
          </p15:clr>
        </p15:guide>
        <p15:guide id="4" orient="horz" pos="340">
          <p15:clr>
            <a:srgbClr val="EA4335"/>
          </p15:clr>
        </p15:guide>
        <p15:guide id="5" orient="horz" pos="2903">
          <p15:clr>
            <a:srgbClr val="EA4335"/>
          </p15:clr>
        </p15:guide>
        <p15:guide id="6" orient="horz" pos="162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51" name="Google Shape;51;p1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hyperlink" Target="https://braintumordetection00.streamlit.app/"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Infi9itee/AI_GRP_3_Brain_Tumor_Classification/blob/main/results/plots/data_visualizations/different_class_image.png"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hyperlink" Target="https://docs.google.com/spreadsheets/d/1f0q6tfvQP4pUW7VKfjxP928GBZfE6aSEcjV8hBojDwg/edit?usp=sharing"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6"/>
        <p:cNvGrpSpPr/>
        <p:nvPr/>
      </p:nvGrpSpPr>
      <p:grpSpPr>
        <a:xfrm>
          <a:off x="0" y="0"/>
          <a:ext cx="0" cy="0"/>
          <a:chOff x="0" y="0"/>
          <a:chExt cx="0" cy="0"/>
        </a:xfrm>
      </p:grpSpPr>
      <p:sp>
        <p:nvSpPr>
          <p:cNvPr id="57" name="Google Shape;57;p15"/>
          <p:cNvSpPr txBox="1">
            <a:spLocks noGrp="1"/>
          </p:cNvSpPr>
          <p:nvPr>
            <p:ph type="ctrTitle"/>
          </p:nvPr>
        </p:nvSpPr>
        <p:spPr>
          <a:xfrm>
            <a:off x="3426450" y="2400275"/>
            <a:ext cx="5646000" cy="176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sz="2200" b="0">
              <a:latin typeface="Times New Roman"/>
              <a:ea typeface="Times New Roman"/>
              <a:cs typeface="Times New Roman"/>
              <a:sym typeface="Times New Roman"/>
            </a:endParaRPr>
          </a:p>
          <a:p>
            <a:pPr marL="0" lvl="0" indent="0" algn="l" rtl="0">
              <a:spcBef>
                <a:spcPts val="0"/>
              </a:spcBef>
              <a:spcAft>
                <a:spcPts val="0"/>
              </a:spcAft>
              <a:buNone/>
            </a:pPr>
            <a:endParaRPr sz="2200" b="0">
              <a:latin typeface="Times New Roman"/>
              <a:ea typeface="Times New Roman"/>
              <a:cs typeface="Times New Roman"/>
              <a:sym typeface="Times New Roman"/>
            </a:endParaRPr>
          </a:p>
          <a:p>
            <a:pPr marL="0" lvl="0" indent="0" algn="l" rtl="0">
              <a:spcBef>
                <a:spcPts val="0"/>
              </a:spcBef>
              <a:spcAft>
                <a:spcPts val="0"/>
              </a:spcAft>
              <a:buNone/>
            </a:pPr>
            <a:r>
              <a:rPr lang="en" sz="2200" b="0">
                <a:latin typeface="Times New Roman"/>
                <a:ea typeface="Times New Roman"/>
                <a:cs typeface="Times New Roman"/>
                <a:sym typeface="Times New Roman"/>
              </a:rPr>
              <a:t>Members:</a:t>
            </a:r>
            <a:endParaRPr sz="2200" b="0">
              <a:latin typeface="Times New Roman"/>
              <a:ea typeface="Times New Roman"/>
              <a:cs typeface="Times New Roman"/>
              <a:sym typeface="Times New Roman"/>
            </a:endParaRPr>
          </a:p>
          <a:p>
            <a:pPr marL="0" lvl="0" indent="0" algn="l" rtl="0">
              <a:spcBef>
                <a:spcPts val="0"/>
              </a:spcBef>
              <a:spcAft>
                <a:spcPts val="0"/>
              </a:spcAft>
              <a:buNone/>
            </a:pPr>
            <a:r>
              <a:rPr lang="en" sz="2200" b="0">
                <a:latin typeface="Times New Roman"/>
                <a:ea typeface="Times New Roman"/>
                <a:cs typeface="Times New Roman"/>
                <a:sym typeface="Times New Roman"/>
              </a:rPr>
              <a:t>Shafayat Hasnat Rubaiyat (ID: 2022-3-60-029)</a:t>
            </a:r>
            <a:endParaRPr sz="2200" b="0">
              <a:latin typeface="Times New Roman"/>
              <a:ea typeface="Times New Roman"/>
              <a:cs typeface="Times New Roman"/>
              <a:sym typeface="Times New Roman"/>
            </a:endParaRPr>
          </a:p>
          <a:p>
            <a:pPr marL="0" lvl="0" indent="0" algn="l" rtl="0">
              <a:spcBef>
                <a:spcPts val="0"/>
              </a:spcBef>
              <a:spcAft>
                <a:spcPts val="0"/>
              </a:spcAft>
              <a:buNone/>
            </a:pPr>
            <a:r>
              <a:rPr lang="en" sz="2200" b="0">
                <a:latin typeface="Times New Roman"/>
                <a:ea typeface="Times New Roman"/>
                <a:cs typeface="Times New Roman"/>
                <a:sym typeface="Times New Roman"/>
              </a:rPr>
              <a:t>MD Riyad Hossain (ID: 2022-3-60-156)</a:t>
            </a:r>
            <a:endParaRPr sz="2200" b="0">
              <a:latin typeface="Times New Roman"/>
              <a:ea typeface="Times New Roman"/>
              <a:cs typeface="Times New Roman"/>
              <a:sym typeface="Times New Roman"/>
            </a:endParaRPr>
          </a:p>
          <a:p>
            <a:pPr marL="0" lvl="0" indent="0" algn="l" rtl="0">
              <a:spcBef>
                <a:spcPts val="0"/>
              </a:spcBef>
              <a:spcAft>
                <a:spcPts val="0"/>
              </a:spcAft>
              <a:buNone/>
            </a:pPr>
            <a:r>
              <a:rPr lang="en" sz="2200" b="0">
                <a:latin typeface="Times New Roman"/>
                <a:ea typeface="Times New Roman"/>
                <a:cs typeface="Times New Roman"/>
                <a:sym typeface="Times New Roman"/>
              </a:rPr>
              <a:t>M. Nura Alam Naim (ID: 2022-3-60-123)</a:t>
            </a:r>
            <a:endParaRPr sz="2200" b="0">
              <a:latin typeface="Times New Roman"/>
              <a:ea typeface="Times New Roman"/>
              <a:cs typeface="Times New Roman"/>
              <a:sym typeface="Times New Roman"/>
            </a:endParaRPr>
          </a:p>
          <a:p>
            <a:pPr marL="0" lvl="0" indent="0" algn="l" rtl="0">
              <a:spcBef>
                <a:spcPts val="0"/>
              </a:spcBef>
              <a:spcAft>
                <a:spcPts val="0"/>
              </a:spcAft>
              <a:buNone/>
            </a:pPr>
            <a:r>
              <a:rPr lang="en" sz="2200" b="0">
                <a:latin typeface="Times New Roman"/>
                <a:ea typeface="Times New Roman"/>
                <a:cs typeface="Times New Roman"/>
                <a:sym typeface="Times New Roman"/>
              </a:rPr>
              <a:t>Mehejarin Aklima Jerin (ID: 2022-3-60-325)</a:t>
            </a:r>
            <a:endParaRPr sz="2200" b="0">
              <a:latin typeface="Times New Roman"/>
              <a:ea typeface="Times New Roman"/>
              <a:cs typeface="Times New Roman"/>
              <a:sym typeface="Times New Roman"/>
            </a:endParaRPr>
          </a:p>
        </p:txBody>
      </p:sp>
      <p:pic>
        <p:nvPicPr>
          <p:cNvPr id="58" name="Google Shape;58;p15"/>
          <p:cNvPicPr preferRelativeResize="0"/>
          <p:nvPr/>
        </p:nvPicPr>
        <p:blipFill rotWithShape="1">
          <a:blip r:embed="rId4">
            <a:alphaModFix/>
          </a:blip>
          <a:srcRect l="25302" r="25297"/>
          <a:stretch/>
        </p:blipFill>
        <p:spPr>
          <a:xfrm>
            <a:off x="377000" y="490063"/>
            <a:ext cx="3049450" cy="3472324"/>
          </a:xfrm>
          <a:prstGeom prst="rect">
            <a:avLst/>
          </a:prstGeom>
          <a:noFill/>
          <a:ln>
            <a:noFill/>
          </a:ln>
        </p:spPr>
      </p:pic>
      <p:pic>
        <p:nvPicPr>
          <p:cNvPr id="59" name="Google Shape;59;p15" title="Screenshot_2025-08-31_at_22.46.35-removebg-preview.png"/>
          <p:cNvPicPr preferRelativeResize="0"/>
          <p:nvPr/>
        </p:nvPicPr>
        <p:blipFill>
          <a:blip r:embed="rId5">
            <a:alphaModFix/>
          </a:blip>
          <a:stretch>
            <a:fillRect/>
          </a:stretch>
        </p:blipFill>
        <p:spPr>
          <a:xfrm>
            <a:off x="539225" y="725200"/>
            <a:ext cx="2836250" cy="1846550"/>
          </a:xfrm>
          <a:prstGeom prst="rect">
            <a:avLst/>
          </a:prstGeom>
          <a:noFill/>
          <a:ln>
            <a:noFill/>
          </a:ln>
        </p:spPr>
      </p:pic>
      <p:sp>
        <p:nvSpPr>
          <p:cNvPr id="60" name="Google Shape;60;p15"/>
          <p:cNvSpPr txBox="1"/>
          <p:nvPr/>
        </p:nvSpPr>
        <p:spPr>
          <a:xfrm>
            <a:off x="3375475" y="490075"/>
            <a:ext cx="5338200" cy="15699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r>
              <a:rPr lang="en" sz="3000" b="1">
                <a:solidFill>
                  <a:schemeClr val="lt2"/>
                </a:solidFill>
                <a:latin typeface="Times New Roman"/>
                <a:ea typeface="Times New Roman"/>
                <a:cs typeface="Times New Roman"/>
                <a:sym typeface="Times New Roman"/>
              </a:rPr>
              <a:t>Brain Tumor MRI Images Classification for 44 Classes Using Deep Learning</a:t>
            </a:r>
            <a:endParaRPr sz="3000" b="1">
              <a:solidFill>
                <a:schemeClr val="lt2"/>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4"/>
          <p:cNvSpPr txBox="1">
            <a:spLocks noGrp="1"/>
          </p:cNvSpPr>
          <p:nvPr>
            <p:ph type="title"/>
          </p:nvPr>
        </p:nvSpPr>
        <p:spPr>
          <a:xfrm>
            <a:off x="720000" y="6321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Final Best Model Findings</a:t>
            </a:r>
            <a:endParaRPr>
              <a:latin typeface="Times New Roman"/>
              <a:ea typeface="Times New Roman"/>
              <a:cs typeface="Times New Roman"/>
              <a:sym typeface="Times New Roman"/>
            </a:endParaRPr>
          </a:p>
        </p:txBody>
      </p:sp>
      <p:cxnSp>
        <p:nvCxnSpPr>
          <p:cNvPr id="127" name="Google Shape;127;p24"/>
          <p:cNvCxnSpPr/>
          <p:nvPr/>
        </p:nvCxnSpPr>
        <p:spPr>
          <a:xfrm>
            <a:off x="1180050" y="1204875"/>
            <a:ext cx="6783900" cy="9300"/>
          </a:xfrm>
          <a:prstGeom prst="straightConnector1">
            <a:avLst/>
          </a:prstGeom>
          <a:noFill/>
          <a:ln w="28575" cap="flat" cmpd="sng">
            <a:solidFill>
              <a:schemeClr val="accent4"/>
            </a:solidFill>
            <a:prstDash val="solid"/>
            <a:round/>
            <a:headEnd type="none" w="med" len="med"/>
            <a:tailEnd type="none" w="med" len="med"/>
          </a:ln>
        </p:spPr>
      </p:cxnSp>
      <p:sp>
        <p:nvSpPr>
          <p:cNvPr id="128" name="Google Shape;128;p24"/>
          <p:cNvSpPr txBox="1"/>
          <p:nvPr/>
        </p:nvSpPr>
        <p:spPr>
          <a:xfrm>
            <a:off x="1420950" y="1547675"/>
            <a:ext cx="6302100" cy="2770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2"/>
              </a:buClr>
              <a:buSzPts val="1400"/>
              <a:buFont typeface="Times New Roman"/>
              <a:buChar char="●"/>
            </a:pPr>
            <a:r>
              <a:rPr lang="en">
                <a:solidFill>
                  <a:schemeClr val="lt2"/>
                </a:solidFill>
                <a:latin typeface="Times New Roman"/>
                <a:ea typeface="Times New Roman"/>
                <a:cs typeface="Times New Roman"/>
                <a:sym typeface="Times New Roman"/>
              </a:rPr>
              <a:t>Hybrid CNN (DenseNet + ResNet) is the best performing model, as we’ve seen above the highlighted part of the bar chart.</a:t>
            </a:r>
            <a:endParaRPr>
              <a:solidFill>
                <a:schemeClr val="lt2"/>
              </a:solidFill>
              <a:latin typeface="Times New Roman"/>
              <a:ea typeface="Times New Roman"/>
              <a:cs typeface="Times New Roman"/>
              <a:sym typeface="Times New Roman"/>
            </a:endParaRPr>
          </a:p>
          <a:p>
            <a:pPr marL="457200" lvl="0" indent="0" algn="l" rtl="0">
              <a:spcBef>
                <a:spcPts val="0"/>
              </a:spcBef>
              <a:spcAft>
                <a:spcPts val="0"/>
              </a:spcAft>
              <a:buNone/>
            </a:pPr>
            <a:endParaRPr>
              <a:solidFill>
                <a:schemeClr val="lt2"/>
              </a:solidFill>
              <a:latin typeface="Times New Roman"/>
              <a:ea typeface="Times New Roman"/>
              <a:cs typeface="Times New Roman"/>
              <a:sym typeface="Times New Roman"/>
            </a:endParaRPr>
          </a:p>
          <a:p>
            <a:pPr marL="457200" lvl="0" indent="-317500" algn="l" rtl="0">
              <a:spcBef>
                <a:spcPts val="0"/>
              </a:spcBef>
              <a:spcAft>
                <a:spcPts val="0"/>
              </a:spcAft>
              <a:buClr>
                <a:schemeClr val="lt2"/>
              </a:buClr>
              <a:buSzPts val="1400"/>
              <a:buFont typeface="Times New Roman"/>
              <a:buChar char="●"/>
            </a:pPr>
            <a:r>
              <a:rPr lang="en">
                <a:solidFill>
                  <a:schemeClr val="lt2"/>
                </a:solidFill>
                <a:latin typeface="Times New Roman"/>
                <a:ea typeface="Times New Roman"/>
                <a:cs typeface="Times New Roman"/>
                <a:sym typeface="Times New Roman"/>
              </a:rPr>
              <a:t>Achieved 98.69% accuracy with top precision, recall, and f1-score as we’ve seen above in the comparison table the highlighted one.</a:t>
            </a:r>
            <a:endParaRPr>
              <a:solidFill>
                <a:schemeClr val="lt2"/>
              </a:solidFill>
              <a:latin typeface="Times New Roman"/>
              <a:ea typeface="Times New Roman"/>
              <a:cs typeface="Times New Roman"/>
              <a:sym typeface="Times New Roman"/>
            </a:endParaRPr>
          </a:p>
          <a:p>
            <a:pPr marL="457200" lvl="0" indent="0" algn="l" rtl="0">
              <a:spcBef>
                <a:spcPts val="0"/>
              </a:spcBef>
              <a:spcAft>
                <a:spcPts val="0"/>
              </a:spcAft>
              <a:buNone/>
            </a:pPr>
            <a:endParaRPr>
              <a:solidFill>
                <a:schemeClr val="lt2"/>
              </a:solidFill>
              <a:latin typeface="Times New Roman"/>
              <a:ea typeface="Times New Roman"/>
              <a:cs typeface="Times New Roman"/>
              <a:sym typeface="Times New Roman"/>
            </a:endParaRPr>
          </a:p>
          <a:p>
            <a:pPr marL="457200" lvl="0" indent="-317500" algn="l" rtl="0">
              <a:spcBef>
                <a:spcPts val="0"/>
              </a:spcBef>
              <a:spcAft>
                <a:spcPts val="0"/>
              </a:spcAft>
              <a:buClr>
                <a:schemeClr val="lt2"/>
              </a:buClr>
              <a:buSzPts val="1400"/>
              <a:buFont typeface="Times New Roman"/>
              <a:buChar char="●"/>
            </a:pPr>
            <a:r>
              <a:rPr lang="en">
                <a:solidFill>
                  <a:schemeClr val="lt2"/>
                </a:solidFill>
                <a:latin typeface="Times New Roman"/>
                <a:ea typeface="Times New Roman"/>
                <a:cs typeface="Times New Roman"/>
                <a:sym typeface="Times New Roman"/>
              </a:rPr>
              <a:t>Combines strengths with backbone of DenseNet &amp; ResNet for better feature learning.</a:t>
            </a:r>
            <a:endParaRPr>
              <a:solidFill>
                <a:schemeClr val="lt2"/>
              </a:solidFill>
              <a:latin typeface="Times New Roman"/>
              <a:ea typeface="Times New Roman"/>
              <a:cs typeface="Times New Roman"/>
              <a:sym typeface="Times New Roman"/>
            </a:endParaRPr>
          </a:p>
          <a:p>
            <a:pPr marL="457200" lvl="0" indent="0" algn="l" rtl="0">
              <a:spcBef>
                <a:spcPts val="0"/>
              </a:spcBef>
              <a:spcAft>
                <a:spcPts val="0"/>
              </a:spcAft>
              <a:buNone/>
            </a:pPr>
            <a:endParaRPr>
              <a:solidFill>
                <a:schemeClr val="lt2"/>
              </a:solidFill>
              <a:latin typeface="Times New Roman"/>
              <a:ea typeface="Times New Roman"/>
              <a:cs typeface="Times New Roman"/>
              <a:sym typeface="Times New Roman"/>
            </a:endParaRPr>
          </a:p>
          <a:p>
            <a:pPr marL="457200" lvl="0" indent="-317500" algn="l" rtl="0">
              <a:spcBef>
                <a:spcPts val="0"/>
              </a:spcBef>
              <a:spcAft>
                <a:spcPts val="0"/>
              </a:spcAft>
              <a:buClr>
                <a:schemeClr val="lt2"/>
              </a:buClr>
              <a:buSzPts val="1400"/>
              <a:buFont typeface="Times New Roman"/>
              <a:buChar char="●"/>
            </a:pPr>
            <a:r>
              <a:rPr lang="en">
                <a:solidFill>
                  <a:schemeClr val="lt2"/>
                </a:solidFill>
                <a:latin typeface="Times New Roman"/>
                <a:ea typeface="Times New Roman"/>
                <a:cs typeface="Times New Roman"/>
                <a:sym typeface="Times New Roman"/>
              </a:rPr>
              <a:t>Two-phase fine-tuning + augmentation improved generalization.</a:t>
            </a:r>
            <a:endParaRPr>
              <a:solidFill>
                <a:schemeClr val="lt2"/>
              </a:solidFill>
              <a:latin typeface="Times New Roman"/>
              <a:ea typeface="Times New Roman"/>
              <a:cs typeface="Times New Roman"/>
              <a:sym typeface="Times New Roman"/>
            </a:endParaRPr>
          </a:p>
          <a:p>
            <a:pPr marL="457200" lvl="0" indent="0" algn="l" rtl="0">
              <a:spcBef>
                <a:spcPts val="0"/>
              </a:spcBef>
              <a:spcAft>
                <a:spcPts val="0"/>
              </a:spcAft>
              <a:buNone/>
            </a:pPr>
            <a:endParaRPr>
              <a:solidFill>
                <a:schemeClr val="lt2"/>
              </a:solidFill>
              <a:latin typeface="Times New Roman"/>
              <a:ea typeface="Times New Roman"/>
              <a:cs typeface="Times New Roman"/>
              <a:sym typeface="Times New Roman"/>
            </a:endParaRPr>
          </a:p>
          <a:p>
            <a:pPr marL="457200" lvl="0" indent="-317500" algn="l" rtl="0">
              <a:spcBef>
                <a:spcPts val="0"/>
              </a:spcBef>
              <a:spcAft>
                <a:spcPts val="0"/>
              </a:spcAft>
              <a:buClr>
                <a:schemeClr val="lt2"/>
              </a:buClr>
              <a:buSzPts val="1400"/>
              <a:buFont typeface="Times New Roman"/>
              <a:buChar char="●"/>
            </a:pPr>
            <a:r>
              <a:rPr lang="en">
                <a:solidFill>
                  <a:schemeClr val="lt2"/>
                </a:solidFill>
                <a:latin typeface="Times New Roman"/>
                <a:ea typeface="Times New Roman"/>
                <a:cs typeface="Times New Roman"/>
                <a:sym typeface="Times New Roman"/>
              </a:rPr>
              <a:t>Outperformed all baseline and pre-trained models.</a:t>
            </a:r>
            <a:endParaRPr>
              <a:solidFill>
                <a:schemeClr val="lt2"/>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5"/>
          <p:cNvSpPr txBox="1">
            <a:spLocks noGrp="1"/>
          </p:cNvSpPr>
          <p:nvPr>
            <p:ph type="title"/>
          </p:nvPr>
        </p:nvSpPr>
        <p:spPr>
          <a:xfrm>
            <a:off x="724763" y="413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Grad-CAM Visualizations</a:t>
            </a:r>
            <a:endParaRPr>
              <a:latin typeface="Times New Roman"/>
              <a:ea typeface="Times New Roman"/>
              <a:cs typeface="Times New Roman"/>
              <a:sym typeface="Times New Roman"/>
            </a:endParaRPr>
          </a:p>
        </p:txBody>
      </p:sp>
      <p:cxnSp>
        <p:nvCxnSpPr>
          <p:cNvPr id="134" name="Google Shape;134;p25"/>
          <p:cNvCxnSpPr/>
          <p:nvPr/>
        </p:nvCxnSpPr>
        <p:spPr>
          <a:xfrm>
            <a:off x="1949250" y="986875"/>
            <a:ext cx="5245500" cy="9300"/>
          </a:xfrm>
          <a:prstGeom prst="straightConnector1">
            <a:avLst/>
          </a:prstGeom>
          <a:noFill/>
          <a:ln w="28575" cap="flat" cmpd="sng">
            <a:solidFill>
              <a:schemeClr val="accent4"/>
            </a:solidFill>
            <a:prstDash val="solid"/>
            <a:round/>
            <a:headEnd type="none" w="med" len="med"/>
            <a:tailEnd type="none" w="med" len="med"/>
          </a:ln>
        </p:spPr>
      </p:cxnSp>
      <p:pic>
        <p:nvPicPr>
          <p:cNvPr id="135" name="Google Shape;135;p25"/>
          <p:cNvPicPr preferRelativeResize="0"/>
          <p:nvPr/>
        </p:nvPicPr>
        <p:blipFill>
          <a:blip r:embed="rId3">
            <a:alphaModFix/>
          </a:blip>
          <a:stretch>
            <a:fillRect/>
          </a:stretch>
        </p:blipFill>
        <p:spPr>
          <a:xfrm>
            <a:off x="1376375" y="1262875"/>
            <a:ext cx="6400800" cy="3450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6"/>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Generalizability testing</a:t>
            </a:r>
            <a:endParaRPr>
              <a:latin typeface="Times New Roman"/>
              <a:ea typeface="Times New Roman"/>
              <a:cs typeface="Times New Roman"/>
              <a:sym typeface="Times New Roman"/>
            </a:endParaRPr>
          </a:p>
        </p:txBody>
      </p:sp>
      <p:cxnSp>
        <p:nvCxnSpPr>
          <p:cNvPr id="141" name="Google Shape;141;p26"/>
          <p:cNvCxnSpPr/>
          <p:nvPr/>
        </p:nvCxnSpPr>
        <p:spPr>
          <a:xfrm>
            <a:off x="1949350" y="1112200"/>
            <a:ext cx="5245500" cy="9300"/>
          </a:xfrm>
          <a:prstGeom prst="straightConnector1">
            <a:avLst/>
          </a:prstGeom>
          <a:noFill/>
          <a:ln w="28575" cap="flat" cmpd="sng">
            <a:solidFill>
              <a:schemeClr val="accent4"/>
            </a:solidFill>
            <a:prstDash val="solid"/>
            <a:round/>
            <a:headEnd type="none" w="med" len="med"/>
            <a:tailEnd type="none" w="med" len="med"/>
          </a:ln>
        </p:spPr>
      </p:cxnSp>
      <p:sp>
        <p:nvSpPr>
          <p:cNvPr id="142" name="Google Shape;142;p26"/>
          <p:cNvSpPr txBox="1"/>
          <p:nvPr/>
        </p:nvSpPr>
        <p:spPr>
          <a:xfrm>
            <a:off x="1381150" y="1495425"/>
            <a:ext cx="6381900" cy="26304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1200"/>
              </a:spcBef>
              <a:spcAft>
                <a:spcPts val="0"/>
              </a:spcAft>
              <a:buClr>
                <a:schemeClr val="lt2"/>
              </a:buClr>
              <a:buSzPts val="1400"/>
              <a:buFont typeface="Times New Roman"/>
              <a:buChar char="●"/>
            </a:pPr>
            <a:r>
              <a:rPr lang="en">
                <a:solidFill>
                  <a:schemeClr val="lt2"/>
                </a:solidFill>
                <a:latin typeface="Times New Roman"/>
                <a:ea typeface="Times New Roman"/>
                <a:cs typeface="Times New Roman"/>
                <a:sym typeface="Times New Roman"/>
              </a:rPr>
              <a:t>Tested on held-out MRI scans (T1, T1C+, T2).</a:t>
            </a:r>
            <a:br>
              <a:rPr lang="en">
                <a:solidFill>
                  <a:schemeClr val="lt2"/>
                </a:solidFill>
                <a:latin typeface="Times New Roman"/>
                <a:ea typeface="Times New Roman"/>
                <a:cs typeface="Times New Roman"/>
                <a:sym typeface="Times New Roman"/>
              </a:rPr>
            </a:br>
            <a:endParaRPr>
              <a:solidFill>
                <a:schemeClr val="lt2"/>
              </a:solidFill>
              <a:latin typeface="Times New Roman"/>
              <a:ea typeface="Times New Roman"/>
              <a:cs typeface="Times New Roman"/>
              <a:sym typeface="Times New Roman"/>
            </a:endParaRPr>
          </a:p>
          <a:p>
            <a:pPr marL="457200" lvl="0" indent="-317500" algn="l" rtl="0">
              <a:lnSpc>
                <a:spcPct val="115000"/>
              </a:lnSpc>
              <a:spcBef>
                <a:spcPts val="0"/>
              </a:spcBef>
              <a:spcAft>
                <a:spcPts val="0"/>
              </a:spcAft>
              <a:buClr>
                <a:schemeClr val="lt2"/>
              </a:buClr>
              <a:buSzPts val="1400"/>
              <a:buChar char="●"/>
            </a:pPr>
            <a:r>
              <a:rPr lang="en" b="1">
                <a:solidFill>
                  <a:schemeClr val="lt2"/>
                </a:solidFill>
                <a:latin typeface="Times New Roman"/>
                <a:ea typeface="Times New Roman"/>
                <a:cs typeface="Times New Roman"/>
                <a:sym typeface="Times New Roman"/>
              </a:rPr>
              <a:t>ResNet50:</a:t>
            </a:r>
            <a:r>
              <a:rPr lang="en">
                <a:solidFill>
                  <a:schemeClr val="lt2"/>
                </a:solidFill>
                <a:latin typeface="Times New Roman"/>
                <a:ea typeface="Times New Roman"/>
                <a:cs typeface="Times New Roman"/>
                <a:sym typeface="Times New Roman"/>
              </a:rPr>
              <a:t> Non-augmented (95.5%) outperformed augmented (86.9%).</a:t>
            </a:r>
            <a:br>
              <a:rPr lang="en">
                <a:solidFill>
                  <a:schemeClr val="lt2"/>
                </a:solidFill>
                <a:latin typeface="Times New Roman"/>
                <a:ea typeface="Times New Roman"/>
                <a:cs typeface="Times New Roman"/>
                <a:sym typeface="Times New Roman"/>
              </a:rPr>
            </a:br>
            <a:endParaRPr>
              <a:solidFill>
                <a:schemeClr val="lt2"/>
              </a:solidFill>
              <a:latin typeface="Times New Roman"/>
              <a:ea typeface="Times New Roman"/>
              <a:cs typeface="Times New Roman"/>
              <a:sym typeface="Times New Roman"/>
            </a:endParaRPr>
          </a:p>
          <a:p>
            <a:pPr marL="457200" lvl="0" indent="-317500" algn="l" rtl="0">
              <a:lnSpc>
                <a:spcPct val="115000"/>
              </a:lnSpc>
              <a:spcBef>
                <a:spcPts val="0"/>
              </a:spcBef>
              <a:spcAft>
                <a:spcPts val="0"/>
              </a:spcAft>
              <a:buClr>
                <a:schemeClr val="lt2"/>
              </a:buClr>
              <a:buSzPts val="1400"/>
              <a:buChar char="●"/>
            </a:pPr>
            <a:r>
              <a:rPr lang="en" b="1">
                <a:solidFill>
                  <a:schemeClr val="lt2"/>
                </a:solidFill>
                <a:latin typeface="Times New Roman"/>
                <a:ea typeface="Times New Roman"/>
                <a:cs typeface="Times New Roman"/>
                <a:sym typeface="Times New Roman"/>
              </a:rPr>
              <a:t>Hybrid (DenseNet+ResNet):</a:t>
            </a:r>
            <a:r>
              <a:rPr lang="en">
                <a:solidFill>
                  <a:schemeClr val="lt2"/>
                </a:solidFill>
                <a:latin typeface="Times New Roman"/>
                <a:ea typeface="Times New Roman"/>
                <a:cs typeface="Times New Roman"/>
                <a:sym typeface="Times New Roman"/>
              </a:rPr>
              <a:t> Best generalization (98.69% Acc, 98.68% F1), consistent across sequences.</a:t>
            </a:r>
            <a:br>
              <a:rPr lang="en">
                <a:solidFill>
                  <a:schemeClr val="lt2"/>
                </a:solidFill>
                <a:latin typeface="Times New Roman"/>
                <a:ea typeface="Times New Roman"/>
                <a:cs typeface="Times New Roman"/>
                <a:sym typeface="Times New Roman"/>
              </a:rPr>
            </a:br>
            <a:endParaRPr>
              <a:solidFill>
                <a:schemeClr val="lt2"/>
              </a:solidFill>
              <a:latin typeface="Times New Roman"/>
              <a:ea typeface="Times New Roman"/>
              <a:cs typeface="Times New Roman"/>
              <a:sym typeface="Times New Roman"/>
            </a:endParaRPr>
          </a:p>
          <a:p>
            <a:pPr marL="457200" lvl="0" indent="-317500" algn="l" rtl="0">
              <a:lnSpc>
                <a:spcPct val="115000"/>
              </a:lnSpc>
              <a:spcBef>
                <a:spcPts val="0"/>
              </a:spcBef>
              <a:spcAft>
                <a:spcPts val="0"/>
              </a:spcAft>
              <a:buClr>
                <a:schemeClr val="lt2"/>
              </a:buClr>
              <a:buSzPts val="1400"/>
              <a:buFont typeface="Times New Roman"/>
              <a:buChar char="●"/>
            </a:pPr>
            <a:r>
              <a:rPr lang="en">
                <a:solidFill>
                  <a:schemeClr val="lt2"/>
                </a:solidFill>
                <a:latin typeface="Times New Roman"/>
                <a:ea typeface="Times New Roman"/>
                <a:cs typeface="Times New Roman"/>
                <a:sym typeface="Times New Roman"/>
              </a:rPr>
              <a:t>Misclassifications mainly between similar tumor subtypes.</a:t>
            </a:r>
            <a:br>
              <a:rPr lang="en">
                <a:solidFill>
                  <a:schemeClr val="lt2"/>
                </a:solidFill>
                <a:latin typeface="Times New Roman"/>
                <a:ea typeface="Times New Roman"/>
                <a:cs typeface="Times New Roman"/>
                <a:sym typeface="Times New Roman"/>
              </a:rPr>
            </a:br>
            <a:endParaRPr>
              <a:solidFill>
                <a:schemeClr val="lt2"/>
              </a:solidFill>
              <a:latin typeface="Times New Roman"/>
              <a:ea typeface="Times New Roman"/>
              <a:cs typeface="Times New Roman"/>
              <a:sym typeface="Times New Roman"/>
            </a:endParaRPr>
          </a:p>
          <a:p>
            <a:pPr marL="457200" lvl="0" indent="-317500" algn="l" rtl="0">
              <a:lnSpc>
                <a:spcPct val="115000"/>
              </a:lnSpc>
              <a:spcBef>
                <a:spcPts val="0"/>
              </a:spcBef>
              <a:spcAft>
                <a:spcPts val="0"/>
              </a:spcAft>
              <a:buClr>
                <a:schemeClr val="lt2"/>
              </a:buClr>
              <a:buSzPts val="1400"/>
              <a:buChar char="●"/>
            </a:pPr>
            <a:r>
              <a:rPr lang="en">
                <a:solidFill>
                  <a:schemeClr val="lt2"/>
                </a:solidFill>
                <a:latin typeface="Times New Roman"/>
                <a:ea typeface="Times New Roman"/>
                <a:cs typeface="Times New Roman"/>
                <a:sym typeface="Times New Roman"/>
              </a:rPr>
              <a:t>Hybrid balanced </a:t>
            </a:r>
            <a:r>
              <a:rPr lang="en" b="1">
                <a:solidFill>
                  <a:schemeClr val="lt2"/>
                </a:solidFill>
                <a:latin typeface="Times New Roman"/>
                <a:ea typeface="Times New Roman"/>
                <a:cs typeface="Times New Roman"/>
                <a:sym typeface="Times New Roman"/>
              </a:rPr>
              <a:t>highest accuracy</a:t>
            </a:r>
            <a:r>
              <a:rPr lang="en">
                <a:solidFill>
                  <a:schemeClr val="lt2"/>
                </a:solidFill>
                <a:latin typeface="Times New Roman"/>
                <a:ea typeface="Times New Roman"/>
                <a:cs typeface="Times New Roman"/>
                <a:sym typeface="Times New Roman"/>
              </a:rPr>
              <a:t> with </a:t>
            </a:r>
            <a:r>
              <a:rPr lang="en" b="1">
                <a:solidFill>
                  <a:schemeClr val="lt2"/>
                </a:solidFill>
                <a:latin typeface="Times New Roman"/>
                <a:ea typeface="Times New Roman"/>
                <a:cs typeface="Times New Roman"/>
                <a:sym typeface="Times New Roman"/>
              </a:rPr>
              <a:t>reasonable inference time</a:t>
            </a:r>
            <a:r>
              <a:rPr lang="en">
                <a:solidFill>
                  <a:schemeClr val="lt2"/>
                </a:solidFill>
                <a:latin typeface="Times New Roman"/>
                <a:ea typeface="Times New Roman"/>
                <a:cs typeface="Times New Roman"/>
                <a:sym typeface="Times New Roman"/>
              </a:rPr>
              <a:t> (~9.8s).</a:t>
            </a:r>
            <a:endParaRPr>
              <a:solidFill>
                <a:schemeClr val="lt2"/>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7"/>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Conclusion</a:t>
            </a:r>
            <a:endParaRPr>
              <a:latin typeface="Times New Roman"/>
              <a:ea typeface="Times New Roman"/>
              <a:cs typeface="Times New Roman"/>
              <a:sym typeface="Times New Roman"/>
            </a:endParaRPr>
          </a:p>
        </p:txBody>
      </p:sp>
      <p:cxnSp>
        <p:nvCxnSpPr>
          <p:cNvPr id="148" name="Google Shape;148;p27"/>
          <p:cNvCxnSpPr/>
          <p:nvPr/>
        </p:nvCxnSpPr>
        <p:spPr>
          <a:xfrm>
            <a:off x="1949250" y="1112200"/>
            <a:ext cx="5245500" cy="9300"/>
          </a:xfrm>
          <a:prstGeom prst="straightConnector1">
            <a:avLst/>
          </a:prstGeom>
          <a:noFill/>
          <a:ln w="28575" cap="flat" cmpd="sng">
            <a:solidFill>
              <a:schemeClr val="accent4"/>
            </a:solidFill>
            <a:prstDash val="solid"/>
            <a:round/>
            <a:headEnd type="none" w="med" len="med"/>
            <a:tailEnd type="none" w="med" len="med"/>
          </a:ln>
        </p:spPr>
      </p:cxnSp>
      <p:sp>
        <p:nvSpPr>
          <p:cNvPr id="149" name="Google Shape;149;p27"/>
          <p:cNvSpPr txBox="1"/>
          <p:nvPr/>
        </p:nvSpPr>
        <p:spPr>
          <a:xfrm>
            <a:off x="1383900" y="1435625"/>
            <a:ext cx="63762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Times New Roman"/>
                <a:ea typeface="Times New Roman"/>
                <a:cs typeface="Times New Roman"/>
                <a:sym typeface="Times New Roman"/>
              </a:rPr>
              <a:t>This project demonstrated the effectiveness of deep learning in brain tumor classification using MRI scans. After testing multiple architectures, including Custom CNN, DenseNet, EfficientNet, GoogleNet, and ResNet with both augmented and non-augmented data, the Hybrid CNN combining DenseNet and ResNet achieved the best overall performance with 98.69% accuracy. Grad-CAM visualizations confirmed that the models focus on relevant tumor regions, ensuring interpretability and clinical trust. Furthermore, generalizability testing showed that the Hybrid model remains robust across different data conditions, making it a reliable and accurate solution with strong potential for clinical application and future advancements in medical imaging.</a:t>
            </a:r>
            <a:endParaRPr>
              <a:solidFill>
                <a:schemeClr val="lt2"/>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8"/>
          <p:cNvSpPr txBox="1">
            <a:spLocks noGrp="1"/>
          </p:cNvSpPr>
          <p:nvPr>
            <p:ph type="title"/>
          </p:nvPr>
        </p:nvSpPr>
        <p:spPr>
          <a:xfrm>
            <a:off x="720000" y="2531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Additional Part : Streamlit App</a:t>
            </a:r>
            <a:endParaRPr>
              <a:latin typeface="Times New Roman"/>
              <a:ea typeface="Times New Roman"/>
              <a:cs typeface="Times New Roman"/>
              <a:sym typeface="Times New Roman"/>
            </a:endParaRPr>
          </a:p>
        </p:txBody>
      </p:sp>
      <p:pic>
        <p:nvPicPr>
          <p:cNvPr id="155" name="Google Shape;155;p28"/>
          <p:cNvPicPr preferRelativeResize="0"/>
          <p:nvPr/>
        </p:nvPicPr>
        <p:blipFill>
          <a:blip r:embed="rId3">
            <a:alphaModFix/>
          </a:blip>
          <a:stretch>
            <a:fillRect/>
          </a:stretch>
        </p:blipFill>
        <p:spPr>
          <a:xfrm>
            <a:off x="1388600" y="1777350"/>
            <a:ext cx="6366828" cy="2831224"/>
          </a:xfrm>
          <a:prstGeom prst="rect">
            <a:avLst/>
          </a:prstGeom>
          <a:noFill/>
          <a:ln>
            <a:noFill/>
          </a:ln>
        </p:spPr>
      </p:pic>
      <p:sp>
        <p:nvSpPr>
          <p:cNvPr id="156" name="Google Shape;156;p28"/>
          <p:cNvSpPr txBox="1"/>
          <p:nvPr/>
        </p:nvSpPr>
        <p:spPr>
          <a:xfrm>
            <a:off x="1652700" y="946050"/>
            <a:ext cx="5838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2"/>
                </a:solidFill>
                <a:latin typeface="Times New Roman"/>
                <a:ea typeface="Times New Roman"/>
                <a:cs typeface="Times New Roman"/>
                <a:sym typeface="Times New Roman"/>
              </a:rPr>
              <a:t>Live link of the Streamlit App: </a:t>
            </a:r>
            <a:r>
              <a:rPr lang="en">
                <a:solidFill>
                  <a:schemeClr val="lt2"/>
                </a:solidFill>
                <a:latin typeface="Times New Roman"/>
                <a:ea typeface="Times New Roman"/>
                <a:cs typeface="Times New Roman"/>
                <a:sym typeface="Times New Roman"/>
              </a:rPr>
              <a:t>   </a:t>
            </a:r>
            <a:r>
              <a:rPr lang="en" u="sng">
                <a:solidFill>
                  <a:schemeClr val="hlink"/>
                </a:solidFill>
                <a:latin typeface="Times New Roman"/>
                <a:ea typeface="Times New Roman"/>
                <a:cs typeface="Times New Roman"/>
                <a:sym typeface="Times New Roman"/>
                <a:hlinkClick r:id="rId4"/>
              </a:rPr>
              <a:t>https://braintumordetection00.streamlit.app/</a:t>
            </a:r>
            <a:r>
              <a:rPr lang="en">
                <a:solidFill>
                  <a:schemeClr val="lt2"/>
                </a:solidFill>
                <a:latin typeface="Times New Roman"/>
                <a:ea typeface="Times New Roman"/>
                <a:cs typeface="Times New Roman"/>
                <a:sym typeface="Times New Roman"/>
              </a:rPr>
              <a:t> </a:t>
            </a:r>
            <a:endParaRPr>
              <a:solidFill>
                <a:schemeClr val="lt2"/>
              </a:solidFill>
              <a:latin typeface="Times New Roman"/>
              <a:ea typeface="Times New Roman"/>
              <a:cs typeface="Times New Roman"/>
              <a:sym typeface="Times New Roman"/>
            </a:endParaRPr>
          </a:p>
          <a:p>
            <a:pPr marL="0" lvl="0" indent="0" algn="l" rtl="0">
              <a:spcBef>
                <a:spcPts val="0"/>
              </a:spcBef>
              <a:spcAft>
                <a:spcPts val="0"/>
              </a:spcAft>
              <a:buNone/>
            </a:pPr>
            <a:endParaRPr>
              <a:solidFill>
                <a:schemeClr val="lt2"/>
              </a:solidFill>
              <a:latin typeface="Times New Roman"/>
              <a:ea typeface="Times New Roman"/>
              <a:cs typeface="Times New Roman"/>
              <a:sym typeface="Times New Roman"/>
            </a:endParaRPr>
          </a:p>
          <a:p>
            <a:pPr marL="0" lvl="0" indent="0" algn="l" rtl="0">
              <a:spcBef>
                <a:spcPts val="0"/>
              </a:spcBef>
              <a:spcAft>
                <a:spcPts val="0"/>
              </a:spcAft>
              <a:buNone/>
            </a:pPr>
            <a:r>
              <a:rPr lang="en" b="1">
                <a:solidFill>
                  <a:schemeClr val="lt2"/>
                </a:solidFill>
                <a:latin typeface="Times New Roman"/>
                <a:ea typeface="Times New Roman"/>
                <a:cs typeface="Times New Roman"/>
                <a:sym typeface="Times New Roman"/>
              </a:rPr>
              <a:t>Landing Page View :</a:t>
            </a:r>
            <a:endParaRPr b="1">
              <a:solidFill>
                <a:schemeClr val="lt2"/>
              </a:solidFill>
              <a:latin typeface="Times New Roman"/>
              <a:ea typeface="Times New Roman"/>
              <a:cs typeface="Times New Roman"/>
              <a:sym typeface="Times New Roman"/>
            </a:endParaRPr>
          </a:p>
        </p:txBody>
      </p:sp>
      <p:cxnSp>
        <p:nvCxnSpPr>
          <p:cNvPr id="157" name="Google Shape;157;p28"/>
          <p:cNvCxnSpPr/>
          <p:nvPr/>
        </p:nvCxnSpPr>
        <p:spPr>
          <a:xfrm>
            <a:off x="1949250" y="825850"/>
            <a:ext cx="5245500" cy="9300"/>
          </a:xfrm>
          <a:prstGeom prst="straightConnector1">
            <a:avLst/>
          </a:prstGeom>
          <a:noFill/>
          <a:ln w="28575" cap="flat" cmpd="sng">
            <a:solidFill>
              <a:schemeClr val="accent4"/>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9"/>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Each Member’s Contribution Percentage</a:t>
            </a:r>
            <a:endParaRPr>
              <a:latin typeface="Times New Roman"/>
              <a:ea typeface="Times New Roman"/>
              <a:cs typeface="Times New Roman"/>
              <a:sym typeface="Times New Roman"/>
            </a:endParaRPr>
          </a:p>
        </p:txBody>
      </p:sp>
      <p:cxnSp>
        <p:nvCxnSpPr>
          <p:cNvPr id="163" name="Google Shape;163;p29"/>
          <p:cNvCxnSpPr/>
          <p:nvPr/>
        </p:nvCxnSpPr>
        <p:spPr>
          <a:xfrm>
            <a:off x="1013250" y="1112200"/>
            <a:ext cx="7117500" cy="18600"/>
          </a:xfrm>
          <a:prstGeom prst="straightConnector1">
            <a:avLst/>
          </a:prstGeom>
          <a:noFill/>
          <a:ln w="28575" cap="flat" cmpd="sng">
            <a:solidFill>
              <a:schemeClr val="accent4"/>
            </a:solidFill>
            <a:prstDash val="solid"/>
            <a:round/>
            <a:headEnd type="none" w="med" len="med"/>
            <a:tailEnd type="none" w="med" len="med"/>
          </a:ln>
        </p:spPr>
      </p:cxnSp>
      <p:graphicFrame>
        <p:nvGraphicFramePr>
          <p:cNvPr id="164" name="Google Shape;164;p29"/>
          <p:cNvGraphicFramePr/>
          <p:nvPr>
            <p:extLst>
              <p:ext uri="{D42A27DB-BD31-4B8C-83A1-F6EECF244321}">
                <p14:modId xmlns:p14="http://schemas.microsoft.com/office/powerpoint/2010/main" val="2972066631"/>
              </p:ext>
            </p:extLst>
          </p:nvPr>
        </p:nvGraphicFramePr>
        <p:xfrm>
          <a:off x="1857375" y="1545150"/>
          <a:ext cx="5429250" cy="3204330"/>
        </p:xfrm>
        <a:graphic>
          <a:graphicData uri="http://schemas.openxmlformats.org/drawingml/2006/table">
            <a:tbl>
              <a:tblPr>
                <a:noFill/>
                <a:tableStyleId>{D23D7165-2C77-47A7-BA54-EC38C82606BD}</a:tableStyleId>
              </a:tblPr>
              <a:tblGrid>
                <a:gridCol w="2477025">
                  <a:extLst>
                    <a:ext uri="{9D8B030D-6E8A-4147-A177-3AD203B41FA5}">
                      <a16:colId xmlns:a16="http://schemas.microsoft.com/office/drawing/2014/main" val="20000"/>
                    </a:ext>
                  </a:extLst>
                </a:gridCol>
                <a:gridCol w="1559525">
                  <a:extLst>
                    <a:ext uri="{9D8B030D-6E8A-4147-A177-3AD203B41FA5}">
                      <a16:colId xmlns:a16="http://schemas.microsoft.com/office/drawing/2014/main" val="20001"/>
                    </a:ext>
                  </a:extLst>
                </a:gridCol>
                <a:gridCol w="1392700">
                  <a:extLst>
                    <a:ext uri="{9D8B030D-6E8A-4147-A177-3AD203B41FA5}">
                      <a16:colId xmlns:a16="http://schemas.microsoft.com/office/drawing/2014/main" val="20002"/>
                    </a:ext>
                  </a:extLst>
                </a:gridCol>
              </a:tblGrid>
              <a:tr h="461250">
                <a:tc>
                  <a:txBody>
                    <a:bodyPr/>
                    <a:lstStyle/>
                    <a:p>
                      <a:pPr marL="0" lvl="0" indent="0" algn="ctr" rtl="0">
                        <a:spcBef>
                          <a:spcPts val="0"/>
                        </a:spcBef>
                        <a:spcAft>
                          <a:spcPts val="0"/>
                        </a:spcAft>
                        <a:buNone/>
                      </a:pPr>
                      <a:r>
                        <a:rPr lang="en">
                          <a:solidFill>
                            <a:schemeClr val="lt2"/>
                          </a:solidFill>
                          <a:latin typeface="Times New Roman"/>
                          <a:ea typeface="Times New Roman"/>
                          <a:cs typeface="Times New Roman"/>
                          <a:sym typeface="Times New Roman"/>
                        </a:rPr>
                        <a:t>Name</a:t>
                      </a:r>
                      <a:endParaRPr>
                        <a:solidFill>
                          <a:schemeClr val="lt2"/>
                        </a:solidFill>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a:solidFill>
                            <a:schemeClr val="lt2"/>
                          </a:solidFill>
                          <a:latin typeface="Times New Roman"/>
                          <a:ea typeface="Times New Roman"/>
                          <a:cs typeface="Times New Roman"/>
                          <a:sym typeface="Times New Roman"/>
                        </a:rPr>
                        <a:t>Contribution (%)</a:t>
                      </a:r>
                      <a:endParaRPr>
                        <a:solidFill>
                          <a:schemeClr val="lt2"/>
                        </a:solidFill>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a:solidFill>
                            <a:schemeClr val="lt2"/>
                          </a:solidFill>
                          <a:latin typeface="Times New Roman"/>
                          <a:ea typeface="Times New Roman"/>
                          <a:cs typeface="Times New Roman"/>
                          <a:sym typeface="Times New Roman"/>
                        </a:rPr>
                        <a:t>Justification</a:t>
                      </a:r>
                      <a:endParaRPr>
                        <a:solidFill>
                          <a:schemeClr val="lt2"/>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0"/>
                  </a:ext>
                </a:extLst>
              </a:tr>
              <a:tr h="461075">
                <a:tc>
                  <a:txBody>
                    <a:bodyPr/>
                    <a:lstStyle/>
                    <a:p>
                      <a:pPr marL="0" lvl="0" indent="0" algn="l" rtl="0">
                        <a:spcBef>
                          <a:spcPts val="0"/>
                        </a:spcBef>
                        <a:spcAft>
                          <a:spcPts val="0"/>
                        </a:spcAft>
                        <a:buNone/>
                      </a:pPr>
                      <a:r>
                        <a:rPr lang="en">
                          <a:solidFill>
                            <a:schemeClr val="lt2"/>
                          </a:solidFill>
                          <a:latin typeface="Times New Roman"/>
                          <a:ea typeface="Times New Roman"/>
                          <a:cs typeface="Times New Roman"/>
                          <a:sym typeface="Times New Roman"/>
                        </a:rPr>
                        <a:t>Shafayat Hasnat Rubaiyat</a:t>
                      </a:r>
                      <a:endParaRPr>
                        <a:solidFill>
                          <a:schemeClr val="lt2"/>
                        </a:solidFill>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US" sz="1200" dirty="0">
                          <a:solidFill>
                            <a:schemeClr val="lt2"/>
                          </a:solidFill>
                        </a:rPr>
                        <a:t>30%</a:t>
                      </a:r>
                      <a:endParaRPr sz="1200" dirty="0">
                        <a:solidFill>
                          <a:schemeClr val="lt2"/>
                        </a:solidFill>
                      </a:endParaRPr>
                    </a:p>
                  </a:txBody>
                  <a:tcPr marL="91425" marR="91425" marT="91425" marB="91425"/>
                </a:tc>
                <a:tc>
                  <a:txBody>
                    <a:bodyPr/>
                    <a:lstStyle/>
                    <a:p>
                      <a:pPr marL="0" lvl="0" indent="0" algn="ctr" rtl="0">
                        <a:spcBef>
                          <a:spcPts val="0"/>
                        </a:spcBef>
                        <a:spcAft>
                          <a:spcPts val="0"/>
                        </a:spcAft>
                        <a:buNone/>
                      </a:pPr>
                      <a:r>
                        <a:rPr lang="en-GB" sz="1200" b="0" i="0" u="none" strike="noStrike" cap="none" dirty="0">
                          <a:solidFill>
                            <a:schemeClr val="tx2"/>
                          </a:solidFill>
                          <a:effectLst/>
                          <a:latin typeface="Arial"/>
                          <a:ea typeface="Arial"/>
                          <a:cs typeface="Arial"/>
                          <a:sym typeface="Arial"/>
                        </a:rPr>
                        <a:t>CNN architecture, Transfer learning experiments</a:t>
                      </a:r>
                      <a:endParaRPr sz="1200" dirty="0">
                        <a:solidFill>
                          <a:schemeClr val="tx2"/>
                        </a:solidFill>
                      </a:endParaRPr>
                    </a:p>
                  </a:txBody>
                  <a:tcPr marL="91425" marR="91425" marT="91425" marB="91425"/>
                </a:tc>
                <a:extLst>
                  <a:ext uri="{0D108BD9-81ED-4DB2-BD59-A6C34878D82A}">
                    <a16:rowId xmlns:a16="http://schemas.microsoft.com/office/drawing/2014/main" val="10001"/>
                  </a:ext>
                </a:extLst>
              </a:tr>
              <a:tr h="479600">
                <a:tc>
                  <a:txBody>
                    <a:bodyPr/>
                    <a:lstStyle/>
                    <a:p>
                      <a:pPr marL="0" lvl="0" indent="0" algn="l" rtl="0">
                        <a:spcBef>
                          <a:spcPts val="0"/>
                        </a:spcBef>
                        <a:spcAft>
                          <a:spcPts val="0"/>
                        </a:spcAft>
                        <a:buNone/>
                      </a:pPr>
                      <a:r>
                        <a:rPr lang="en">
                          <a:solidFill>
                            <a:schemeClr val="lt2"/>
                          </a:solidFill>
                          <a:latin typeface="Times New Roman"/>
                          <a:ea typeface="Times New Roman"/>
                          <a:cs typeface="Times New Roman"/>
                          <a:sym typeface="Times New Roman"/>
                        </a:rPr>
                        <a:t>MD Riyad Hossain</a:t>
                      </a:r>
                      <a:endParaRPr>
                        <a:solidFill>
                          <a:schemeClr val="lt2"/>
                        </a:solidFill>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US" sz="1200" dirty="0">
                          <a:solidFill>
                            <a:schemeClr val="lt2"/>
                          </a:solidFill>
                        </a:rPr>
                        <a:t>30%</a:t>
                      </a:r>
                      <a:endParaRPr sz="1200" dirty="0">
                        <a:solidFill>
                          <a:schemeClr val="lt2"/>
                        </a:solidFill>
                      </a:endParaRPr>
                    </a:p>
                  </a:txBody>
                  <a:tcPr marL="91425" marR="91425" marT="91425" marB="91425"/>
                </a:tc>
                <a:tc>
                  <a:txBody>
                    <a:bodyPr/>
                    <a:lstStyle/>
                    <a:p>
                      <a:pPr marL="0" lvl="0" indent="0" algn="ctr" rtl="0">
                        <a:spcBef>
                          <a:spcPts val="0"/>
                        </a:spcBef>
                        <a:spcAft>
                          <a:spcPts val="0"/>
                        </a:spcAft>
                        <a:buNone/>
                      </a:pPr>
                      <a:r>
                        <a:rPr lang="en-GB" sz="1200" b="0" i="0" u="none" strike="noStrike" cap="none" dirty="0">
                          <a:solidFill>
                            <a:schemeClr val="tx2"/>
                          </a:solidFill>
                          <a:effectLst/>
                          <a:latin typeface="Arial"/>
                          <a:ea typeface="Arial"/>
                          <a:cs typeface="Arial"/>
                          <a:sym typeface="Arial"/>
                        </a:rPr>
                        <a:t>Hyperparameter tuning, Data pre-processing</a:t>
                      </a:r>
                      <a:endParaRPr sz="1200" dirty="0">
                        <a:solidFill>
                          <a:schemeClr val="tx2"/>
                        </a:solidFill>
                      </a:endParaRPr>
                    </a:p>
                  </a:txBody>
                  <a:tcPr marL="91425" marR="91425" marT="91425" marB="91425"/>
                </a:tc>
                <a:extLst>
                  <a:ext uri="{0D108BD9-81ED-4DB2-BD59-A6C34878D82A}">
                    <a16:rowId xmlns:a16="http://schemas.microsoft.com/office/drawing/2014/main" val="10002"/>
                  </a:ext>
                </a:extLst>
              </a:tr>
              <a:tr h="470350">
                <a:tc>
                  <a:txBody>
                    <a:bodyPr/>
                    <a:lstStyle/>
                    <a:p>
                      <a:pPr marL="0" lvl="0" indent="0" algn="l" rtl="0">
                        <a:spcBef>
                          <a:spcPts val="0"/>
                        </a:spcBef>
                        <a:spcAft>
                          <a:spcPts val="0"/>
                        </a:spcAft>
                        <a:buNone/>
                      </a:pPr>
                      <a:r>
                        <a:rPr lang="en">
                          <a:solidFill>
                            <a:schemeClr val="lt2"/>
                          </a:solidFill>
                          <a:latin typeface="Times New Roman"/>
                          <a:ea typeface="Times New Roman"/>
                          <a:cs typeface="Times New Roman"/>
                          <a:sym typeface="Times New Roman"/>
                        </a:rPr>
                        <a:t>M. Nura Alam Naim</a:t>
                      </a:r>
                      <a:endParaRPr>
                        <a:solidFill>
                          <a:schemeClr val="lt2"/>
                        </a:solidFill>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US" sz="1200" dirty="0">
                          <a:solidFill>
                            <a:schemeClr val="lt2"/>
                          </a:solidFill>
                        </a:rPr>
                        <a:t>20%</a:t>
                      </a:r>
                      <a:endParaRPr sz="1200" dirty="0">
                        <a:solidFill>
                          <a:schemeClr val="lt2"/>
                        </a:solidFill>
                      </a:endParaRPr>
                    </a:p>
                  </a:txBody>
                  <a:tcPr marL="91425" marR="91425" marT="91425" marB="91425"/>
                </a:tc>
                <a:tc>
                  <a:txBody>
                    <a:bodyPr/>
                    <a:lstStyle/>
                    <a:p>
                      <a:pPr marL="0" lvl="0" indent="0" algn="ctr" rtl="0">
                        <a:spcBef>
                          <a:spcPts val="0"/>
                        </a:spcBef>
                        <a:spcAft>
                          <a:spcPts val="0"/>
                        </a:spcAft>
                        <a:buNone/>
                      </a:pPr>
                      <a:r>
                        <a:rPr lang="en-GB" sz="1200" b="0" i="0" u="none" strike="noStrike" cap="none" dirty="0">
                          <a:solidFill>
                            <a:schemeClr val="tx2"/>
                          </a:solidFill>
                          <a:effectLst/>
                          <a:latin typeface="Arial"/>
                          <a:ea typeface="Arial"/>
                          <a:cs typeface="Arial"/>
                          <a:sym typeface="Arial"/>
                        </a:rPr>
                        <a:t>Final integration, evaluation, visualization</a:t>
                      </a:r>
                      <a:endParaRPr sz="1200" dirty="0">
                        <a:solidFill>
                          <a:schemeClr val="tx2"/>
                        </a:solidFill>
                      </a:endParaRPr>
                    </a:p>
                  </a:txBody>
                  <a:tcPr marL="91425" marR="91425" marT="91425" marB="91425"/>
                </a:tc>
                <a:extLst>
                  <a:ext uri="{0D108BD9-81ED-4DB2-BD59-A6C34878D82A}">
                    <a16:rowId xmlns:a16="http://schemas.microsoft.com/office/drawing/2014/main" val="10003"/>
                  </a:ext>
                </a:extLst>
              </a:tr>
              <a:tr h="507400">
                <a:tc>
                  <a:txBody>
                    <a:bodyPr/>
                    <a:lstStyle/>
                    <a:p>
                      <a:pPr marL="0" lvl="0" indent="0" algn="l" rtl="0">
                        <a:spcBef>
                          <a:spcPts val="0"/>
                        </a:spcBef>
                        <a:spcAft>
                          <a:spcPts val="0"/>
                        </a:spcAft>
                        <a:buNone/>
                      </a:pPr>
                      <a:r>
                        <a:rPr lang="en">
                          <a:solidFill>
                            <a:schemeClr val="lt2"/>
                          </a:solidFill>
                          <a:latin typeface="Times New Roman"/>
                          <a:ea typeface="Times New Roman"/>
                          <a:cs typeface="Times New Roman"/>
                          <a:sym typeface="Times New Roman"/>
                        </a:rPr>
                        <a:t>Mehejarin Aklima Jerin</a:t>
                      </a:r>
                      <a:endParaRPr>
                        <a:solidFill>
                          <a:schemeClr val="lt2"/>
                        </a:solidFill>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US" sz="1200" dirty="0">
                          <a:solidFill>
                            <a:schemeClr val="lt2"/>
                          </a:solidFill>
                        </a:rPr>
                        <a:t>20%</a:t>
                      </a:r>
                      <a:endParaRPr sz="1200" dirty="0">
                        <a:solidFill>
                          <a:schemeClr val="lt2"/>
                        </a:solidFill>
                      </a:endParaRPr>
                    </a:p>
                  </a:txBody>
                  <a:tcPr marL="91425" marR="91425" marT="91425" marB="91425"/>
                </a:tc>
                <a:tc>
                  <a:txBody>
                    <a:bodyPr/>
                    <a:lstStyle/>
                    <a:p>
                      <a:pPr marL="0" lvl="0" indent="0" algn="ctr" rtl="0">
                        <a:spcBef>
                          <a:spcPts val="0"/>
                        </a:spcBef>
                        <a:spcAft>
                          <a:spcPts val="0"/>
                        </a:spcAft>
                        <a:buNone/>
                      </a:pPr>
                      <a:r>
                        <a:rPr lang="en-GB" sz="1200" b="0" i="0" u="none" strike="noStrike" cap="none" dirty="0">
                          <a:solidFill>
                            <a:schemeClr val="tx2"/>
                          </a:solidFill>
                          <a:effectLst/>
                          <a:latin typeface="Arial"/>
                          <a:ea typeface="Arial"/>
                          <a:cs typeface="Arial"/>
                          <a:sym typeface="Arial"/>
                        </a:rPr>
                        <a:t>Baseline model, Documentation</a:t>
                      </a:r>
                      <a:endParaRPr dirty="0">
                        <a:solidFill>
                          <a:schemeClr val="tx2"/>
                        </a:solidFill>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68"/>
        <p:cNvGrpSpPr/>
        <p:nvPr/>
      </p:nvGrpSpPr>
      <p:grpSpPr>
        <a:xfrm>
          <a:off x="0" y="0"/>
          <a:ext cx="0" cy="0"/>
          <a:chOff x="0" y="0"/>
          <a:chExt cx="0" cy="0"/>
        </a:xfrm>
      </p:grpSpPr>
      <p:sp>
        <p:nvSpPr>
          <p:cNvPr id="169" name="Google Shape;169;p30"/>
          <p:cNvSpPr txBox="1">
            <a:spLocks noGrp="1"/>
          </p:cNvSpPr>
          <p:nvPr>
            <p:ph type="title" idx="4294967295"/>
          </p:nvPr>
        </p:nvSpPr>
        <p:spPr>
          <a:xfrm>
            <a:off x="2523900" y="2142675"/>
            <a:ext cx="4096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000">
                <a:latin typeface="Times New Roman"/>
                <a:ea typeface="Times New Roman"/>
                <a:cs typeface="Times New Roman"/>
                <a:sym typeface="Times New Roman"/>
              </a:rPr>
              <a:t>Thank You</a:t>
            </a:r>
            <a:endParaRPr sz="5000">
              <a:latin typeface="Times New Roman"/>
              <a:ea typeface="Times New Roman"/>
              <a:cs typeface="Times New Roman"/>
              <a:sym typeface="Times New Roman"/>
            </a:endParaRPr>
          </a:p>
        </p:txBody>
      </p:sp>
      <p:cxnSp>
        <p:nvCxnSpPr>
          <p:cNvPr id="170" name="Google Shape;170;p30"/>
          <p:cNvCxnSpPr/>
          <p:nvPr/>
        </p:nvCxnSpPr>
        <p:spPr>
          <a:xfrm>
            <a:off x="1949250" y="3049025"/>
            <a:ext cx="5245500" cy="9300"/>
          </a:xfrm>
          <a:prstGeom prst="straightConnector1">
            <a:avLst/>
          </a:prstGeom>
          <a:noFill/>
          <a:ln w="28575" cap="flat" cmpd="sng">
            <a:solidFill>
              <a:schemeClr val="accent4"/>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
        <p:cNvGrpSpPr/>
        <p:nvPr/>
      </p:nvGrpSpPr>
      <p:grpSpPr>
        <a:xfrm>
          <a:off x="0" y="0"/>
          <a:ext cx="0" cy="0"/>
          <a:chOff x="0" y="0"/>
          <a:chExt cx="0" cy="0"/>
        </a:xfrm>
      </p:grpSpPr>
      <p:sp>
        <p:nvSpPr>
          <p:cNvPr id="65" name="Google Shape;65;p16"/>
          <p:cNvSpPr txBox="1">
            <a:spLocks noGrp="1"/>
          </p:cNvSpPr>
          <p:nvPr>
            <p:ph type="title"/>
          </p:nvPr>
        </p:nvSpPr>
        <p:spPr>
          <a:xfrm>
            <a:off x="720100" y="7051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Objectives</a:t>
            </a:r>
            <a:endParaRPr sz="3000">
              <a:latin typeface="Times New Roman"/>
              <a:ea typeface="Times New Roman"/>
              <a:cs typeface="Times New Roman"/>
              <a:sym typeface="Times New Roman"/>
            </a:endParaRPr>
          </a:p>
        </p:txBody>
      </p:sp>
      <p:sp>
        <p:nvSpPr>
          <p:cNvPr id="66" name="Google Shape;66;p16"/>
          <p:cNvSpPr txBox="1">
            <a:spLocks noGrp="1"/>
          </p:cNvSpPr>
          <p:nvPr>
            <p:ph type="body" idx="1"/>
          </p:nvPr>
        </p:nvSpPr>
        <p:spPr>
          <a:xfrm>
            <a:off x="1115200" y="1597325"/>
            <a:ext cx="6913800" cy="2359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lt2"/>
              </a:buClr>
              <a:buSzPts val="1400"/>
              <a:buFont typeface="Times New Roman"/>
              <a:buChar char="●"/>
            </a:pPr>
            <a:r>
              <a:rPr lang="en">
                <a:solidFill>
                  <a:schemeClr val="lt2"/>
                </a:solidFill>
                <a:latin typeface="Times New Roman"/>
                <a:ea typeface="Times New Roman"/>
                <a:cs typeface="Times New Roman"/>
                <a:sym typeface="Times New Roman"/>
              </a:rPr>
              <a:t>Implemented and compared multiple CNN-based architectures for brain tumor detection.</a:t>
            </a:r>
            <a:endParaRPr>
              <a:solidFill>
                <a:schemeClr val="lt2"/>
              </a:solidFill>
              <a:latin typeface="Times New Roman"/>
              <a:ea typeface="Times New Roman"/>
              <a:cs typeface="Times New Roman"/>
              <a:sym typeface="Times New Roman"/>
            </a:endParaRPr>
          </a:p>
          <a:p>
            <a:pPr marL="457200" lvl="0" indent="0" algn="l" rtl="0">
              <a:spcBef>
                <a:spcPts val="1000"/>
              </a:spcBef>
              <a:spcAft>
                <a:spcPts val="0"/>
              </a:spcAft>
              <a:buNone/>
            </a:pPr>
            <a:endParaRPr>
              <a:solidFill>
                <a:schemeClr val="lt2"/>
              </a:solidFill>
              <a:latin typeface="Times New Roman"/>
              <a:ea typeface="Times New Roman"/>
              <a:cs typeface="Times New Roman"/>
              <a:sym typeface="Times New Roman"/>
            </a:endParaRPr>
          </a:p>
          <a:p>
            <a:pPr marL="457200" lvl="0" indent="-317500" algn="l" rtl="0">
              <a:spcBef>
                <a:spcPts val="1000"/>
              </a:spcBef>
              <a:spcAft>
                <a:spcPts val="0"/>
              </a:spcAft>
              <a:buClr>
                <a:schemeClr val="lt2"/>
              </a:buClr>
              <a:buSzPts val="1400"/>
              <a:buFont typeface="Times New Roman"/>
              <a:buChar char="●"/>
            </a:pPr>
            <a:r>
              <a:rPr lang="en">
                <a:solidFill>
                  <a:schemeClr val="lt2"/>
                </a:solidFill>
                <a:latin typeface="Times New Roman"/>
                <a:ea typeface="Times New Roman"/>
                <a:cs typeface="Times New Roman"/>
                <a:sym typeface="Times New Roman"/>
              </a:rPr>
              <a:t>Evaluated baseline, ML classifiers and pre-trained models for this classification criteria.</a:t>
            </a:r>
            <a:endParaRPr>
              <a:solidFill>
                <a:schemeClr val="lt2"/>
              </a:solidFill>
              <a:latin typeface="Times New Roman"/>
              <a:ea typeface="Times New Roman"/>
              <a:cs typeface="Times New Roman"/>
              <a:sym typeface="Times New Roman"/>
            </a:endParaRPr>
          </a:p>
          <a:p>
            <a:pPr marL="0" lvl="0" indent="0" algn="l" rtl="0">
              <a:spcBef>
                <a:spcPts val="1000"/>
              </a:spcBef>
              <a:spcAft>
                <a:spcPts val="0"/>
              </a:spcAft>
              <a:buNone/>
            </a:pPr>
            <a:endParaRPr>
              <a:solidFill>
                <a:schemeClr val="lt2"/>
              </a:solidFill>
              <a:latin typeface="Times New Roman"/>
              <a:ea typeface="Times New Roman"/>
              <a:cs typeface="Times New Roman"/>
              <a:sym typeface="Times New Roman"/>
            </a:endParaRPr>
          </a:p>
          <a:p>
            <a:pPr marL="457200" lvl="0" indent="-317500" algn="l" rtl="0">
              <a:spcBef>
                <a:spcPts val="1000"/>
              </a:spcBef>
              <a:spcAft>
                <a:spcPts val="0"/>
              </a:spcAft>
              <a:buClr>
                <a:schemeClr val="lt2"/>
              </a:buClr>
              <a:buSzPts val="1400"/>
              <a:buFont typeface="Times New Roman"/>
              <a:buChar char="●"/>
            </a:pPr>
            <a:r>
              <a:rPr lang="en">
                <a:solidFill>
                  <a:schemeClr val="lt2"/>
                </a:solidFill>
                <a:latin typeface="Times New Roman"/>
                <a:ea typeface="Times New Roman"/>
                <a:cs typeface="Times New Roman"/>
                <a:sym typeface="Times New Roman"/>
              </a:rPr>
              <a:t>Identified the best-performing architecture overall with highest accuracy and generalization closest to the best related work accuracy.</a:t>
            </a:r>
            <a:endParaRPr>
              <a:solidFill>
                <a:schemeClr val="lt2"/>
              </a:solidFill>
              <a:latin typeface="Times New Roman"/>
              <a:ea typeface="Times New Roman"/>
              <a:cs typeface="Times New Roman"/>
              <a:sym typeface="Times New Roman"/>
            </a:endParaRPr>
          </a:p>
        </p:txBody>
      </p:sp>
      <p:cxnSp>
        <p:nvCxnSpPr>
          <p:cNvPr id="67" name="Google Shape;67;p16"/>
          <p:cNvCxnSpPr/>
          <p:nvPr/>
        </p:nvCxnSpPr>
        <p:spPr>
          <a:xfrm>
            <a:off x="1872050" y="1277875"/>
            <a:ext cx="5245500" cy="9300"/>
          </a:xfrm>
          <a:prstGeom prst="straightConnector1">
            <a:avLst/>
          </a:prstGeom>
          <a:noFill/>
          <a:ln w="28575" cap="flat" cmpd="sng">
            <a:solidFill>
              <a:schemeClr val="accent4"/>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7"/>
          <p:cNvSpPr txBox="1">
            <a:spLocks noGrp="1"/>
          </p:cNvSpPr>
          <p:nvPr>
            <p:ph type="title"/>
          </p:nvPr>
        </p:nvSpPr>
        <p:spPr>
          <a:xfrm>
            <a:off x="720000" y="3821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Dataset Details</a:t>
            </a:r>
            <a:endParaRPr>
              <a:latin typeface="Times New Roman"/>
              <a:ea typeface="Times New Roman"/>
              <a:cs typeface="Times New Roman"/>
              <a:sym typeface="Times New Roman"/>
            </a:endParaRPr>
          </a:p>
        </p:txBody>
      </p:sp>
      <p:sp>
        <p:nvSpPr>
          <p:cNvPr id="73" name="Google Shape;73;p17"/>
          <p:cNvSpPr txBox="1"/>
          <p:nvPr/>
        </p:nvSpPr>
        <p:spPr>
          <a:xfrm>
            <a:off x="720000" y="1241850"/>
            <a:ext cx="7704000" cy="341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Times New Roman"/>
                <a:ea typeface="Times New Roman"/>
                <a:cs typeface="Times New Roman"/>
                <a:sym typeface="Times New Roman"/>
              </a:rPr>
              <a:t>Brain Tumor MRI Images 44 Classes ( A collection of T1, contrast-enhanced T1, and T2 MRI Images of brain tumor)</a:t>
            </a:r>
            <a:endParaRPr>
              <a:solidFill>
                <a:schemeClr val="lt2"/>
              </a:solidFill>
              <a:latin typeface="Times New Roman"/>
              <a:ea typeface="Times New Roman"/>
              <a:cs typeface="Times New Roman"/>
              <a:sym typeface="Times New Roman"/>
            </a:endParaRPr>
          </a:p>
          <a:p>
            <a:pPr marL="0" lvl="0" indent="0" algn="l" rtl="0">
              <a:spcBef>
                <a:spcPts val="0"/>
              </a:spcBef>
              <a:spcAft>
                <a:spcPts val="0"/>
              </a:spcAft>
              <a:buNone/>
            </a:pPr>
            <a:endParaRPr>
              <a:solidFill>
                <a:schemeClr val="lt2"/>
              </a:solidFill>
              <a:latin typeface="Times New Roman"/>
              <a:ea typeface="Times New Roman"/>
              <a:cs typeface="Times New Roman"/>
              <a:sym typeface="Times New Roman"/>
            </a:endParaRPr>
          </a:p>
          <a:p>
            <a:pPr marL="457200" lvl="0" indent="-317500" algn="l" rtl="0">
              <a:spcBef>
                <a:spcPts val="0"/>
              </a:spcBef>
              <a:spcAft>
                <a:spcPts val="0"/>
              </a:spcAft>
              <a:buClr>
                <a:schemeClr val="lt2"/>
              </a:buClr>
              <a:buSzPts val="1400"/>
              <a:buFont typeface="Times New Roman"/>
              <a:buChar char="●"/>
            </a:pPr>
            <a:r>
              <a:rPr lang="en">
                <a:solidFill>
                  <a:schemeClr val="lt2"/>
                </a:solidFill>
                <a:latin typeface="Times New Roman"/>
                <a:ea typeface="Times New Roman"/>
                <a:cs typeface="Times New Roman"/>
                <a:sym typeface="Times New Roman"/>
              </a:rPr>
              <a:t>Images are anonymized ( no patient identifiers or markings).</a:t>
            </a:r>
            <a:endParaRPr>
              <a:solidFill>
                <a:schemeClr val="lt2"/>
              </a:solidFill>
              <a:latin typeface="Times New Roman"/>
              <a:ea typeface="Times New Roman"/>
              <a:cs typeface="Times New Roman"/>
              <a:sym typeface="Times New Roman"/>
            </a:endParaRPr>
          </a:p>
          <a:p>
            <a:pPr marL="457200" lvl="0" indent="0" algn="l" rtl="0">
              <a:spcBef>
                <a:spcPts val="0"/>
              </a:spcBef>
              <a:spcAft>
                <a:spcPts val="0"/>
              </a:spcAft>
              <a:buNone/>
            </a:pPr>
            <a:endParaRPr>
              <a:solidFill>
                <a:schemeClr val="lt2"/>
              </a:solidFill>
              <a:latin typeface="Times New Roman"/>
              <a:ea typeface="Times New Roman"/>
              <a:cs typeface="Times New Roman"/>
              <a:sym typeface="Times New Roman"/>
            </a:endParaRPr>
          </a:p>
          <a:p>
            <a:pPr marL="457200" lvl="0" indent="-317500" algn="l" rtl="0">
              <a:spcBef>
                <a:spcPts val="0"/>
              </a:spcBef>
              <a:spcAft>
                <a:spcPts val="0"/>
              </a:spcAft>
              <a:buClr>
                <a:schemeClr val="lt2"/>
              </a:buClr>
              <a:buSzPts val="1400"/>
              <a:buFont typeface="Times New Roman"/>
              <a:buChar char="●"/>
            </a:pPr>
            <a:r>
              <a:rPr lang="en">
                <a:solidFill>
                  <a:schemeClr val="lt2"/>
                </a:solidFill>
                <a:latin typeface="Times New Roman"/>
                <a:ea typeface="Times New Roman"/>
                <a:cs typeface="Times New Roman"/>
                <a:sym typeface="Times New Roman"/>
              </a:rPr>
              <a:t>Covers multiple brain tumor types and normal scans .</a:t>
            </a:r>
            <a:endParaRPr>
              <a:solidFill>
                <a:schemeClr val="lt2"/>
              </a:solidFill>
              <a:latin typeface="Times New Roman"/>
              <a:ea typeface="Times New Roman"/>
              <a:cs typeface="Times New Roman"/>
              <a:sym typeface="Times New Roman"/>
            </a:endParaRPr>
          </a:p>
          <a:p>
            <a:pPr marL="457200" lvl="0" indent="0" algn="l" rtl="0">
              <a:spcBef>
                <a:spcPts val="0"/>
              </a:spcBef>
              <a:spcAft>
                <a:spcPts val="0"/>
              </a:spcAft>
              <a:buNone/>
            </a:pPr>
            <a:endParaRPr>
              <a:solidFill>
                <a:schemeClr val="lt2"/>
              </a:solidFill>
              <a:latin typeface="Times New Roman"/>
              <a:ea typeface="Times New Roman"/>
              <a:cs typeface="Times New Roman"/>
              <a:sym typeface="Times New Roman"/>
            </a:endParaRPr>
          </a:p>
          <a:p>
            <a:pPr marL="457200" lvl="0" indent="-317500" algn="l" rtl="0">
              <a:spcBef>
                <a:spcPts val="0"/>
              </a:spcBef>
              <a:spcAft>
                <a:spcPts val="0"/>
              </a:spcAft>
              <a:buClr>
                <a:schemeClr val="lt2"/>
              </a:buClr>
              <a:buSzPts val="1400"/>
              <a:buFont typeface="Times New Roman"/>
              <a:buChar char="●"/>
            </a:pPr>
            <a:r>
              <a:rPr lang="en">
                <a:solidFill>
                  <a:schemeClr val="lt2"/>
                </a:solidFill>
                <a:latin typeface="Times New Roman"/>
                <a:ea typeface="Times New Roman"/>
                <a:cs typeface="Times New Roman"/>
                <a:sym typeface="Times New Roman"/>
              </a:rPr>
              <a:t>Total Images: 4,479. Different classes have different number of images which made this dataset a pure imbalance dataset.</a:t>
            </a:r>
            <a:endParaRPr>
              <a:solidFill>
                <a:schemeClr val="lt2"/>
              </a:solidFill>
              <a:latin typeface="Times New Roman"/>
              <a:ea typeface="Times New Roman"/>
              <a:cs typeface="Times New Roman"/>
              <a:sym typeface="Times New Roman"/>
            </a:endParaRPr>
          </a:p>
          <a:p>
            <a:pPr marL="457200" lvl="0" indent="0" algn="l" rtl="0">
              <a:spcBef>
                <a:spcPts val="0"/>
              </a:spcBef>
              <a:spcAft>
                <a:spcPts val="0"/>
              </a:spcAft>
              <a:buNone/>
            </a:pPr>
            <a:endParaRPr>
              <a:solidFill>
                <a:schemeClr val="lt2"/>
              </a:solidFill>
              <a:latin typeface="Times New Roman"/>
              <a:ea typeface="Times New Roman"/>
              <a:cs typeface="Times New Roman"/>
              <a:sym typeface="Times New Roman"/>
            </a:endParaRPr>
          </a:p>
          <a:p>
            <a:pPr marL="457200" lvl="0" indent="-317500" algn="l" rtl="0">
              <a:spcBef>
                <a:spcPts val="0"/>
              </a:spcBef>
              <a:spcAft>
                <a:spcPts val="0"/>
              </a:spcAft>
              <a:buClr>
                <a:schemeClr val="lt2"/>
              </a:buClr>
              <a:buSzPts val="1400"/>
              <a:buFont typeface="Times New Roman"/>
              <a:buChar char="●"/>
            </a:pPr>
            <a:r>
              <a:rPr lang="en">
                <a:solidFill>
                  <a:schemeClr val="lt2"/>
                </a:solidFill>
                <a:latin typeface="Times New Roman"/>
                <a:ea typeface="Times New Roman"/>
                <a:cs typeface="Times New Roman"/>
                <a:sym typeface="Times New Roman"/>
              </a:rPr>
              <a:t>Additionally , for our project purpose we fixed this imbalanced dataset with Augmentation.</a:t>
            </a:r>
            <a:endParaRPr>
              <a:solidFill>
                <a:schemeClr val="lt2"/>
              </a:solidFill>
              <a:latin typeface="Times New Roman"/>
              <a:ea typeface="Times New Roman"/>
              <a:cs typeface="Times New Roman"/>
              <a:sym typeface="Times New Roman"/>
            </a:endParaRPr>
          </a:p>
          <a:p>
            <a:pPr marL="457200" lvl="0" indent="0" algn="l" rtl="0">
              <a:spcBef>
                <a:spcPts val="0"/>
              </a:spcBef>
              <a:spcAft>
                <a:spcPts val="0"/>
              </a:spcAft>
              <a:buNone/>
            </a:pPr>
            <a:endParaRPr>
              <a:solidFill>
                <a:schemeClr val="lt2"/>
              </a:solidFill>
              <a:latin typeface="Times New Roman"/>
              <a:ea typeface="Times New Roman"/>
              <a:cs typeface="Times New Roman"/>
              <a:sym typeface="Times New Roman"/>
            </a:endParaRPr>
          </a:p>
          <a:p>
            <a:pPr marL="457200" lvl="0" indent="-317500" algn="l" rtl="0">
              <a:spcBef>
                <a:spcPts val="0"/>
              </a:spcBef>
              <a:spcAft>
                <a:spcPts val="0"/>
              </a:spcAft>
              <a:buClr>
                <a:schemeClr val="lt2"/>
              </a:buClr>
              <a:buSzPts val="1400"/>
              <a:buFont typeface="Times New Roman"/>
              <a:buChar char="●"/>
            </a:pPr>
            <a:r>
              <a:rPr lang="en">
                <a:solidFill>
                  <a:schemeClr val="lt2"/>
                </a:solidFill>
                <a:latin typeface="Times New Roman"/>
                <a:ea typeface="Times New Roman"/>
                <a:cs typeface="Times New Roman"/>
                <a:sym typeface="Times New Roman"/>
              </a:rPr>
              <a:t>All 44 classes visualizations with an Image of each clases , here is the visualization : </a:t>
            </a:r>
            <a:r>
              <a:rPr lang="en" u="sng">
                <a:solidFill>
                  <a:schemeClr val="lt2"/>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https://github.com/Infi9itee/AI_GRP_3_Brain_Tumor_Classification/blob/main/results/plots/data_visualizations/different_class_image.png</a:t>
            </a:r>
            <a:r>
              <a:rPr lang="en">
                <a:solidFill>
                  <a:schemeClr val="lt2"/>
                </a:solidFill>
                <a:latin typeface="Times New Roman"/>
                <a:ea typeface="Times New Roman"/>
                <a:cs typeface="Times New Roman"/>
                <a:sym typeface="Times New Roman"/>
              </a:rPr>
              <a:t> </a:t>
            </a:r>
            <a:endParaRPr>
              <a:solidFill>
                <a:schemeClr val="lt2"/>
              </a:solidFill>
              <a:latin typeface="Times New Roman"/>
              <a:ea typeface="Times New Roman"/>
              <a:cs typeface="Times New Roman"/>
              <a:sym typeface="Times New Roman"/>
            </a:endParaRPr>
          </a:p>
        </p:txBody>
      </p:sp>
      <p:cxnSp>
        <p:nvCxnSpPr>
          <p:cNvPr id="74" name="Google Shape;74;p17"/>
          <p:cNvCxnSpPr/>
          <p:nvPr/>
        </p:nvCxnSpPr>
        <p:spPr>
          <a:xfrm>
            <a:off x="1890600" y="986875"/>
            <a:ext cx="5245500" cy="9300"/>
          </a:xfrm>
          <a:prstGeom prst="straightConnector1">
            <a:avLst/>
          </a:prstGeom>
          <a:noFill/>
          <a:ln w="28575" cap="flat" cmpd="sng">
            <a:solidFill>
              <a:schemeClr val="accent4"/>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713225"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Model Architectures Overview</a:t>
            </a:r>
            <a:endParaRPr>
              <a:latin typeface="Times New Roman"/>
              <a:ea typeface="Times New Roman"/>
              <a:cs typeface="Times New Roman"/>
              <a:sym typeface="Times New Roman"/>
            </a:endParaRPr>
          </a:p>
        </p:txBody>
      </p:sp>
      <p:sp>
        <p:nvSpPr>
          <p:cNvPr id="80" name="Google Shape;80;p18"/>
          <p:cNvSpPr txBox="1"/>
          <p:nvPr/>
        </p:nvSpPr>
        <p:spPr>
          <a:xfrm>
            <a:off x="720000" y="1464275"/>
            <a:ext cx="7704000" cy="2339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2"/>
              </a:buClr>
              <a:buSzPts val="1400"/>
              <a:buFont typeface="Times New Roman"/>
              <a:buAutoNum type="alphaUcPeriod"/>
            </a:pPr>
            <a:r>
              <a:rPr lang="en" b="1" dirty="0">
                <a:solidFill>
                  <a:schemeClr val="lt2"/>
                </a:solidFill>
                <a:latin typeface="Times New Roman"/>
                <a:ea typeface="Times New Roman"/>
                <a:cs typeface="Times New Roman"/>
                <a:sym typeface="Times New Roman"/>
              </a:rPr>
              <a:t>Baseline Custom CNN</a:t>
            </a:r>
            <a:r>
              <a:rPr lang="en" dirty="0">
                <a:solidFill>
                  <a:schemeClr val="lt2"/>
                </a:solidFill>
                <a:latin typeface="Times New Roman"/>
                <a:ea typeface="Times New Roman"/>
                <a:cs typeface="Times New Roman"/>
                <a:sym typeface="Times New Roman"/>
              </a:rPr>
              <a:t> - simple CNN from scratch to set benchmark.</a:t>
            </a:r>
            <a:endParaRPr dirty="0">
              <a:solidFill>
                <a:schemeClr val="lt2"/>
              </a:solidFill>
              <a:latin typeface="Times New Roman"/>
              <a:ea typeface="Times New Roman"/>
              <a:cs typeface="Times New Roman"/>
              <a:sym typeface="Times New Roman"/>
            </a:endParaRPr>
          </a:p>
          <a:p>
            <a:pPr marL="457200" lvl="0" indent="0" algn="l" rtl="0">
              <a:spcBef>
                <a:spcPts val="0"/>
              </a:spcBef>
              <a:spcAft>
                <a:spcPts val="0"/>
              </a:spcAft>
              <a:buNone/>
            </a:pPr>
            <a:endParaRPr dirty="0">
              <a:solidFill>
                <a:schemeClr val="lt2"/>
              </a:solidFill>
              <a:latin typeface="Times New Roman"/>
              <a:ea typeface="Times New Roman"/>
              <a:cs typeface="Times New Roman"/>
              <a:sym typeface="Times New Roman"/>
            </a:endParaRPr>
          </a:p>
          <a:p>
            <a:pPr marL="139700" lvl="0" algn="l" rtl="0">
              <a:spcBef>
                <a:spcPts val="0"/>
              </a:spcBef>
              <a:spcAft>
                <a:spcPts val="0"/>
              </a:spcAft>
              <a:buClr>
                <a:schemeClr val="lt2"/>
              </a:buClr>
              <a:buSzPts val="1400"/>
            </a:pPr>
            <a:r>
              <a:rPr lang="en" b="1">
                <a:solidFill>
                  <a:schemeClr val="lt2"/>
                </a:solidFill>
                <a:latin typeface="Times New Roman"/>
                <a:ea typeface="Times New Roman"/>
                <a:cs typeface="Times New Roman"/>
                <a:sym typeface="Times New Roman"/>
              </a:rPr>
              <a:t>B.   Pre-trained </a:t>
            </a:r>
            <a:r>
              <a:rPr lang="en" b="1" dirty="0">
                <a:solidFill>
                  <a:schemeClr val="lt2"/>
                </a:solidFill>
                <a:latin typeface="Times New Roman"/>
                <a:ea typeface="Times New Roman"/>
                <a:cs typeface="Times New Roman"/>
                <a:sym typeface="Times New Roman"/>
              </a:rPr>
              <a:t>models:</a:t>
            </a:r>
            <a:endParaRPr b="1" dirty="0">
              <a:solidFill>
                <a:schemeClr val="lt2"/>
              </a:solidFill>
              <a:latin typeface="Times New Roman"/>
              <a:ea typeface="Times New Roman"/>
              <a:cs typeface="Times New Roman"/>
              <a:sym typeface="Times New Roman"/>
            </a:endParaRPr>
          </a:p>
          <a:p>
            <a:pPr marL="0" lvl="0" indent="0" algn="l" rtl="0">
              <a:spcBef>
                <a:spcPts val="0"/>
              </a:spcBef>
              <a:spcAft>
                <a:spcPts val="0"/>
              </a:spcAft>
              <a:buNone/>
            </a:pPr>
            <a:r>
              <a:rPr lang="en" dirty="0">
                <a:solidFill>
                  <a:schemeClr val="lt2"/>
                </a:solidFill>
                <a:latin typeface="Times New Roman"/>
                <a:ea typeface="Times New Roman"/>
                <a:cs typeface="Times New Roman"/>
                <a:sym typeface="Times New Roman"/>
              </a:rPr>
              <a:t>         1. </a:t>
            </a:r>
            <a:r>
              <a:rPr lang="en" b="1" dirty="0">
                <a:solidFill>
                  <a:schemeClr val="lt2"/>
                </a:solidFill>
                <a:latin typeface="Times New Roman"/>
                <a:ea typeface="Times New Roman"/>
                <a:cs typeface="Times New Roman"/>
                <a:sym typeface="Times New Roman"/>
              </a:rPr>
              <a:t>DenseNet121</a:t>
            </a:r>
            <a:r>
              <a:rPr lang="en" dirty="0">
                <a:solidFill>
                  <a:schemeClr val="lt2"/>
                </a:solidFill>
                <a:latin typeface="Times New Roman"/>
                <a:ea typeface="Times New Roman"/>
                <a:cs typeface="Times New Roman"/>
                <a:sym typeface="Times New Roman"/>
              </a:rPr>
              <a:t> - deep architecture with dense connections for efficient feature reuse.</a:t>
            </a:r>
            <a:endParaRPr dirty="0">
              <a:solidFill>
                <a:schemeClr val="lt2"/>
              </a:solidFill>
              <a:latin typeface="Times New Roman"/>
              <a:ea typeface="Times New Roman"/>
              <a:cs typeface="Times New Roman"/>
              <a:sym typeface="Times New Roman"/>
            </a:endParaRPr>
          </a:p>
          <a:p>
            <a:pPr marL="0" lvl="0" indent="0" algn="l" rtl="0">
              <a:spcBef>
                <a:spcPts val="0"/>
              </a:spcBef>
              <a:spcAft>
                <a:spcPts val="0"/>
              </a:spcAft>
              <a:buNone/>
            </a:pPr>
            <a:r>
              <a:rPr lang="en" dirty="0">
                <a:solidFill>
                  <a:schemeClr val="lt2"/>
                </a:solidFill>
                <a:latin typeface="Times New Roman"/>
                <a:ea typeface="Times New Roman"/>
                <a:cs typeface="Times New Roman"/>
                <a:sym typeface="Times New Roman"/>
              </a:rPr>
              <a:t>         2. </a:t>
            </a:r>
            <a:r>
              <a:rPr lang="en" b="1" dirty="0">
                <a:solidFill>
                  <a:schemeClr val="lt2"/>
                </a:solidFill>
                <a:latin typeface="Times New Roman"/>
                <a:ea typeface="Times New Roman"/>
                <a:cs typeface="Times New Roman"/>
                <a:sym typeface="Times New Roman"/>
              </a:rPr>
              <a:t>EfficientNet</a:t>
            </a:r>
            <a:r>
              <a:rPr lang="en" dirty="0">
                <a:solidFill>
                  <a:schemeClr val="lt2"/>
                </a:solidFill>
                <a:latin typeface="Times New Roman"/>
                <a:ea typeface="Times New Roman"/>
                <a:cs typeface="Times New Roman"/>
                <a:sym typeface="Times New Roman"/>
              </a:rPr>
              <a:t> - optimized model balancing accuracy and efficiency.</a:t>
            </a:r>
            <a:endParaRPr dirty="0">
              <a:solidFill>
                <a:schemeClr val="lt2"/>
              </a:solidFill>
              <a:latin typeface="Times New Roman"/>
              <a:ea typeface="Times New Roman"/>
              <a:cs typeface="Times New Roman"/>
              <a:sym typeface="Times New Roman"/>
            </a:endParaRPr>
          </a:p>
          <a:p>
            <a:pPr marL="0" lvl="0" indent="0" algn="l" rtl="0">
              <a:spcBef>
                <a:spcPts val="0"/>
              </a:spcBef>
              <a:spcAft>
                <a:spcPts val="0"/>
              </a:spcAft>
              <a:buNone/>
            </a:pPr>
            <a:r>
              <a:rPr lang="en" dirty="0">
                <a:solidFill>
                  <a:schemeClr val="lt2"/>
                </a:solidFill>
                <a:latin typeface="Times New Roman"/>
                <a:ea typeface="Times New Roman"/>
                <a:cs typeface="Times New Roman"/>
                <a:sym typeface="Times New Roman"/>
              </a:rPr>
              <a:t>         3. </a:t>
            </a:r>
            <a:r>
              <a:rPr lang="en" b="1" dirty="0">
                <a:solidFill>
                  <a:schemeClr val="lt2"/>
                </a:solidFill>
                <a:latin typeface="Times New Roman"/>
                <a:ea typeface="Times New Roman"/>
                <a:cs typeface="Times New Roman"/>
                <a:sym typeface="Times New Roman"/>
              </a:rPr>
              <a:t>GoogleNet(Inception v1)</a:t>
            </a:r>
            <a:r>
              <a:rPr lang="en" dirty="0">
                <a:solidFill>
                  <a:schemeClr val="lt2"/>
                </a:solidFill>
                <a:latin typeface="Times New Roman"/>
                <a:ea typeface="Times New Roman"/>
                <a:cs typeface="Times New Roman"/>
                <a:sym typeface="Times New Roman"/>
              </a:rPr>
              <a:t> - multi-scale feature extraction via inception modules.</a:t>
            </a:r>
            <a:endParaRPr dirty="0">
              <a:solidFill>
                <a:schemeClr val="lt2"/>
              </a:solidFill>
              <a:latin typeface="Times New Roman"/>
              <a:ea typeface="Times New Roman"/>
              <a:cs typeface="Times New Roman"/>
              <a:sym typeface="Times New Roman"/>
            </a:endParaRPr>
          </a:p>
          <a:p>
            <a:pPr marL="0" lvl="0" indent="0" algn="l" rtl="0">
              <a:spcBef>
                <a:spcPts val="0"/>
              </a:spcBef>
              <a:spcAft>
                <a:spcPts val="0"/>
              </a:spcAft>
              <a:buNone/>
            </a:pPr>
            <a:r>
              <a:rPr lang="en" dirty="0">
                <a:solidFill>
                  <a:schemeClr val="lt2"/>
                </a:solidFill>
                <a:latin typeface="Times New Roman"/>
                <a:ea typeface="Times New Roman"/>
                <a:cs typeface="Times New Roman"/>
                <a:sym typeface="Times New Roman"/>
              </a:rPr>
              <a:t>         4. </a:t>
            </a:r>
            <a:r>
              <a:rPr lang="en" b="1" dirty="0">
                <a:solidFill>
                  <a:schemeClr val="lt2"/>
                </a:solidFill>
                <a:latin typeface="Times New Roman"/>
                <a:ea typeface="Times New Roman"/>
                <a:cs typeface="Times New Roman"/>
                <a:sym typeface="Times New Roman"/>
              </a:rPr>
              <a:t>ResNet50</a:t>
            </a:r>
            <a:r>
              <a:rPr lang="en" dirty="0">
                <a:solidFill>
                  <a:schemeClr val="lt2"/>
                </a:solidFill>
                <a:latin typeface="Times New Roman"/>
                <a:ea typeface="Times New Roman"/>
                <a:cs typeface="Times New Roman"/>
                <a:sym typeface="Times New Roman"/>
              </a:rPr>
              <a:t> - Trained on Raw and Augmented data.</a:t>
            </a:r>
            <a:endParaRPr dirty="0">
              <a:solidFill>
                <a:schemeClr val="lt2"/>
              </a:solidFill>
              <a:latin typeface="Times New Roman"/>
              <a:ea typeface="Times New Roman"/>
              <a:cs typeface="Times New Roman"/>
              <a:sym typeface="Times New Roman"/>
            </a:endParaRPr>
          </a:p>
          <a:p>
            <a:pPr marL="0" lvl="0" indent="0" algn="l" rtl="0">
              <a:spcBef>
                <a:spcPts val="0"/>
              </a:spcBef>
              <a:spcAft>
                <a:spcPts val="0"/>
              </a:spcAft>
              <a:buNone/>
            </a:pPr>
            <a:endParaRPr dirty="0">
              <a:solidFill>
                <a:schemeClr val="lt2"/>
              </a:solidFill>
              <a:latin typeface="Times New Roman"/>
              <a:ea typeface="Times New Roman"/>
              <a:cs typeface="Times New Roman"/>
              <a:sym typeface="Times New Roman"/>
            </a:endParaRPr>
          </a:p>
          <a:p>
            <a:pPr marL="139700" lvl="0" algn="l" rtl="0">
              <a:spcBef>
                <a:spcPts val="0"/>
              </a:spcBef>
              <a:spcAft>
                <a:spcPts val="0"/>
              </a:spcAft>
              <a:buClr>
                <a:schemeClr val="lt2"/>
              </a:buClr>
              <a:buSzPts val="1400"/>
            </a:pPr>
            <a:r>
              <a:rPr lang="en" b="1" dirty="0">
                <a:solidFill>
                  <a:schemeClr val="lt2"/>
                </a:solidFill>
                <a:latin typeface="Times New Roman"/>
                <a:ea typeface="Times New Roman"/>
                <a:cs typeface="Times New Roman"/>
                <a:sym typeface="Times New Roman"/>
              </a:rPr>
              <a:t>C.  Hybrid Model CNN (DenseNet + ResNet)</a:t>
            </a:r>
            <a:r>
              <a:rPr lang="en" dirty="0">
                <a:solidFill>
                  <a:schemeClr val="lt2"/>
                </a:solidFill>
                <a:latin typeface="Times New Roman"/>
                <a:ea typeface="Times New Roman"/>
                <a:cs typeface="Times New Roman"/>
                <a:sym typeface="Times New Roman"/>
              </a:rPr>
              <a:t> - combined feature extraction from both architectures,     achieving the highest accuracy (98.69%)</a:t>
            </a:r>
            <a:endParaRPr dirty="0">
              <a:solidFill>
                <a:schemeClr val="lt2"/>
              </a:solidFill>
              <a:latin typeface="Times New Roman"/>
              <a:ea typeface="Times New Roman"/>
              <a:cs typeface="Times New Roman"/>
              <a:sym typeface="Times New Roman"/>
            </a:endParaRPr>
          </a:p>
        </p:txBody>
      </p:sp>
      <p:cxnSp>
        <p:nvCxnSpPr>
          <p:cNvPr id="81" name="Google Shape;81;p18"/>
          <p:cNvCxnSpPr/>
          <p:nvPr/>
        </p:nvCxnSpPr>
        <p:spPr>
          <a:xfrm>
            <a:off x="1862775" y="1112200"/>
            <a:ext cx="5245500" cy="9300"/>
          </a:xfrm>
          <a:prstGeom prst="straightConnector1">
            <a:avLst/>
          </a:prstGeom>
          <a:noFill/>
          <a:ln w="28575" cap="flat" cmpd="sng">
            <a:solidFill>
              <a:schemeClr val="accent4"/>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720000" y="213150"/>
            <a:ext cx="7704000" cy="55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Model Training Parameters</a:t>
            </a:r>
            <a:endParaRPr>
              <a:latin typeface="Times New Roman"/>
              <a:ea typeface="Times New Roman"/>
              <a:cs typeface="Times New Roman"/>
              <a:sym typeface="Times New Roman"/>
            </a:endParaRPr>
          </a:p>
        </p:txBody>
      </p:sp>
      <p:sp>
        <p:nvSpPr>
          <p:cNvPr id="87" name="Google Shape;87;p19"/>
          <p:cNvSpPr txBox="1"/>
          <p:nvPr/>
        </p:nvSpPr>
        <p:spPr>
          <a:xfrm>
            <a:off x="1275900" y="926750"/>
            <a:ext cx="6592200" cy="38481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lt2"/>
              </a:buClr>
              <a:buSzPts val="1200"/>
              <a:buChar char="●"/>
            </a:pPr>
            <a:r>
              <a:rPr lang="en">
                <a:solidFill>
                  <a:schemeClr val="lt2"/>
                </a:solidFill>
                <a:latin typeface="Times New Roman"/>
                <a:ea typeface="Times New Roman"/>
                <a:cs typeface="Times New Roman"/>
                <a:sym typeface="Times New Roman"/>
              </a:rPr>
              <a:t>Image Size: 224×224</a:t>
            </a:r>
            <a:endParaRPr>
              <a:solidFill>
                <a:schemeClr val="lt2"/>
              </a:solidFill>
              <a:latin typeface="Times New Roman"/>
              <a:ea typeface="Times New Roman"/>
              <a:cs typeface="Times New Roman"/>
              <a:sym typeface="Times New Roman"/>
            </a:endParaRPr>
          </a:p>
          <a:p>
            <a:pPr marL="457200" lvl="0" indent="0" algn="l" rtl="0">
              <a:spcBef>
                <a:spcPts val="0"/>
              </a:spcBef>
              <a:spcAft>
                <a:spcPts val="0"/>
              </a:spcAft>
              <a:buNone/>
            </a:pPr>
            <a:endParaRPr>
              <a:solidFill>
                <a:schemeClr val="lt2"/>
              </a:solidFill>
              <a:latin typeface="Times New Roman"/>
              <a:ea typeface="Times New Roman"/>
              <a:cs typeface="Times New Roman"/>
              <a:sym typeface="Times New Roman"/>
            </a:endParaRPr>
          </a:p>
          <a:p>
            <a:pPr marL="457200" lvl="0" indent="-317500" algn="l" rtl="0">
              <a:spcBef>
                <a:spcPts val="0"/>
              </a:spcBef>
              <a:spcAft>
                <a:spcPts val="0"/>
              </a:spcAft>
              <a:buClr>
                <a:schemeClr val="lt2"/>
              </a:buClr>
              <a:buSzPts val="1400"/>
              <a:buFont typeface="Times New Roman"/>
              <a:buChar char="●"/>
            </a:pPr>
            <a:r>
              <a:rPr lang="en">
                <a:solidFill>
                  <a:schemeClr val="lt2"/>
                </a:solidFill>
                <a:latin typeface="Times New Roman"/>
                <a:ea typeface="Times New Roman"/>
                <a:cs typeface="Times New Roman"/>
                <a:sym typeface="Times New Roman"/>
              </a:rPr>
              <a:t>Batch Size: 32 (train), 64 (val/test) overall</a:t>
            </a:r>
            <a:endParaRPr>
              <a:solidFill>
                <a:schemeClr val="lt2"/>
              </a:solidFill>
              <a:latin typeface="Times New Roman"/>
              <a:ea typeface="Times New Roman"/>
              <a:cs typeface="Times New Roman"/>
              <a:sym typeface="Times New Roman"/>
            </a:endParaRPr>
          </a:p>
          <a:p>
            <a:pPr marL="457200" lvl="0" indent="0" algn="l" rtl="0">
              <a:spcBef>
                <a:spcPts val="0"/>
              </a:spcBef>
              <a:spcAft>
                <a:spcPts val="0"/>
              </a:spcAft>
              <a:buNone/>
            </a:pPr>
            <a:endParaRPr>
              <a:solidFill>
                <a:schemeClr val="lt2"/>
              </a:solidFill>
              <a:latin typeface="Times New Roman"/>
              <a:ea typeface="Times New Roman"/>
              <a:cs typeface="Times New Roman"/>
              <a:sym typeface="Times New Roman"/>
            </a:endParaRPr>
          </a:p>
          <a:p>
            <a:pPr marL="457200" lvl="0" indent="-317500" algn="l" rtl="0">
              <a:spcBef>
                <a:spcPts val="0"/>
              </a:spcBef>
              <a:spcAft>
                <a:spcPts val="0"/>
              </a:spcAft>
              <a:buClr>
                <a:schemeClr val="lt2"/>
              </a:buClr>
              <a:buSzPts val="1400"/>
              <a:buFont typeface="Times New Roman"/>
              <a:buChar char="●"/>
            </a:pPr>
            <a:r>
              <a:rPr lang="en">
                <a:solidFill>
                  <a:schemeClr val="lt2"/>
                </a:solidFill>
                <a:latin typeface="Times New Roman"/>
                <a:ea typeface="Times New Roman"/>
                <a:cs typeface="Times New Roman"/>
                <a:sym typeface="Times New Roman"/>
              </a:rPr>
              <a:t>Augmentation: rotation, flip, affine, brightness/contrast, random erasing</a:t>
            </a:r>
            <a:endParaRPr>
              <a:solidFill>
                <a:schemeClr val="lt2"/>
              </a:solidFill>
              <a:latin typeface="Times New Roman"/>
              <a:ea typeface="Times New Roman"/>
              <a:cs typeface="Times New Roman"/>
              <a:sym typeface="Times New Roman"/>
            </a:endParaRPr>
          </a:p>
          <a:p>
            <a:pPr marL="457200" lvl="0" indent="0" algn="l" rtl="0">
              <a:spcBef>
                <a:spcPts val="0"/>
              </a:spcBef>
              <a:spcAft>
                <a:spcPts val="0"/>
              </a:spcAft>
              <a:buNone/>
            </a:pPr>
            <a:endParaRPr>
              <a:solidFill>
                <a:schemeClr val="lt2"/>
              </a:solidFill>
              <a:latin typeface="Times New Roman"/>
              <a:ea typeface="Times New Roman"/>
              <a:cs typeface="Times New Roman"/>
              <a:sym typeface="Times New Roman"/>
            </a:endParaRPr>
          </a:p>
          <a:p>
            <a:pPr marL="457200" lvl="0" indent="-317500" algn="l" rtl="0">
              <a:spcBef>
                <a:spcPts val="0"/>
              </a:spcBef>
              <a:spcAft>
                <a:spcPts val="0"/>
              </a:spcAft>
              <a:buClr>
                <a:schemeClr val="lt2"/>
              </a:buClr>
              <a:buSzPts val="1400"/>
              <a:buFont typeface="Times New Roman"/>
              <a:buChar char="●"/>
            </a:pPr>
            <a:r>
              <a:rPr lang="en">
                <a:solidFill>
                  <a:schemeClr val="lt2"/>
                </a:solidFill>
                <a:latin typeface="Times New Roman"/>
                <a:ea typeface="Times New Roman"/>
                <a:cs typeface="Times New Roman"/>
                <a:sym typeface="Times New Roman"/>
              </a:rPr>
              <a:t>Normalization: mean = [0.485, 0.456, 0.406], std = [0.229, 0.224, 0.225]</a:t>
            </a:r>
            <a:endParaRPr>
              <a:solidFill>
                <a:schemeClr val="lt2"/>
              </a:solidFill>
              <a:latin typeface="Times New Roman"/>
              <a:ea typeface="Times New Roman"/>
              <a:cs typeface="Times New Roman"/>
              <a:sym typeface="Times New Roman"/>
            </a:endParaRPr>
          </a:p>
          <a:p>
            <a:pPr marL="457200" lvl="0" indent="0" algn="l" rtl="0">
              <a:spcBef>
                <a:spcPts val="0"/>
              </a:spcBef>
              <a:spcAft>
                <a:spcPts val="0"/>
              </a:spcAft>
              <a:buNone/>
            </a:pPr>
            <a:endParaRPr>
              <a:solidFill>
                <a:schemeClr val="lt2"/>
              </a:solidFill>
              <a:latin typeface="Times New Roman"/>
              <a:ea typeface="Times New Roman"/>
              <a:cs typeface="Times New Roman"/>
              <a:sym typeface="Times New Roman"/>
            </a:endParaRPr>
          </a:p>
          <a:p>
            <a:pPr marL="457200" lvl="0" indent="-317500" algn="l" rtl="0">
              <a:spcBef>
                <a:spcPts val="0"/>
              </a:spcBef>
              <a:spcAft>
                <a:spcPts val="0"/>
              </a:spcAft>
              <a:buClr>
                <a:schemeClr val="lt2"/>
              </a:buClr>
              <a:buSzPts val="1400"/>
              <a:buFont typeface="Times New Roman"/>
              <a:buChar char="●"/>
            </a:pPr>
            <a:r>
              <a:rPr lang="en">
                <a:solidFill>
                  <a:schemeClr val="lt2"/>
                </a:solidFill>
                <a:latin typeface="Times New Roman"/>
                <a:ea typeface="Times New Roman"/>
                <a:cs typeface="Times New Roman"/>
                <a:sym typeface="Times New Roman"/>
              </a:rPr>
              <a:t>Optimizer: AdamW (lr 3e-4 for classifier, 1e-5 for backbone, weight decay 1e-4)</a:t>
            </a:r>
            <a:endParaRPr>
              <a:solidFill>
                <a:schemeClr val="lt2"/>
              </a:solidFill>
              <a:latin typeface="Times New Roman"/>
              <a:ea typeface="Times New Roman"/>
              <a:cs typeface="Times New Roman"/>
              <a:sym typeface="Times New Roman"/>
            </a:endParaRPr>
          </a:p>
          <a:p>
            <a:pPr marL="457200" lvl="0" indent="0" algn="l" rtl="0">
              <a:spcBef>
                <a:spcPts val="0"/>
              </a:spcBef>
              <a:spcAft>
                <a:spcPts val="0"/>
              </a:spcAft>
              <a:buNone/>
            </a:pPr>
            <a:endParaRPr>
              <a:solidFill>
                <a:schemeClr val="lt2"/>
              </a:solidFill>
              <a:latin typeface="Times New Roman"/>
              <a:ea typeface="Times New Roman"/>
              <a:cs typeface="Times New Roman"/>
              <a:sym typeface="Times New Roman"/>
            </a:endParaRPr>
          </a:p>
          <a:p>
            <a:pPr marL="457200" lvl="0" indent="-317500" algn="l" rtl="0">
              <a:spcBef>
                <a:spcPts val="0"/>
              </a:spcBef>
              <a:spcAft>
                <a:spcPts val="0"/>
              </a:spcAft>
              <a:buClr>
                <a:schemeClr val="lt2"/>
              </a:buClr>
              <a:buSzPts val="1400"/>
              <a:buFont typeface="Times New Roman"/>
              <a:buChar char="●"/>
            </a:pPr>
            <a:r>
              <a:rPr lang="en">
                <a:solidFill>
                  <a:schemeClr val="lt2"/>
                </a:solidFill>
                <a:latin typeface="Times New Roman"/>
                <a:ea typeface="Times New Roman"/>
                <a:cs typeface="Times New Roman"/>
                <a:sym typeface="Times New Roman"/>
              </a:rPr>
              <a:t>Loss: Cross Entropy Loss (with label smoothing in ResNet)</a:t>
            </a:r>
            <a:endParaRPr>
              <a:solidFill>
                <a:schemeClr val="lt2"/>
              </a:solidFill>
              <a:latin typeface="Times New Roman"/>
              <a:ea typeface="Times New Roman"/>
              <a:cs typeface="Times New Roman"/>
              <a:sym typeface="Times New Roman"/>
            </a:endParaRPr>
          </a:p>
          <a:p>
            <a:pPr marL="0" lvl="0" indent="0" algn="l" rtl="0">
              <a:spcBef>
                <a:spcPts val="0"/>
              </a:spcBef>
              <a:spcAft>
                <a:spcPts val="0"/>
              </a:spcAft>
              <a:buNone/>
            </a:pPr>
            <a:endParaRPr>
              <a:solidFill>
                <a:schemeClr val="lt2"/>
              </a:solidFill>
              <a:latin typeface="Times New Roman"/>
              <a:ea typeface="Times New Roman"/>
              <a:cs typeface="Times New Roman"/>
              <a:sym typeface="Times New Roman"/>
            </a:endParaRPr>
          </a:p>
          <a:p>
            <a:pPr marL="457200" lvl="0" indent="-317500" algn="l" rtl="0">
              <a:spcBef>
                <a:spcPts val="0"/>
              </a:spcBef>
              <a:spcAft>
                <a:spcPts val="0"/>
              </a:spcAft>
              <a:buClr>
                <a:schemeClr val="lt2"/>
              </a:buClr>
              <a:buSzPts val="1400"/>
              <a:buFont typeface="Times New Roman"/>
              <a:buChar char="●"/>
            </a:pPr>
            <a:r>
              <a:rPr lang="en">
                <a:solidFill>
                  <a:schemeClr val="lt2"/>
                </a:solidFill>
                <a:latin typeface="Times New Roman"/>
                <a:ea typeface="Times New Roman"/>
                <a:cs typeface="Times New Roman"/>
                <a:sym typeface="Times New Roman"/>
              </a:rPr>
              <a:t>Scheduler: Cosine Annealing R</a:t>
            </a:r>
            <a:endParaRPr>
              <a:solidFill>
                <a:schemeClr val="lt2"/>
              </a:solidFill>
              <a:latin typeface="Times New Roman"/>
              <a:ea typeface="Times New Roman"/>
              <a:cs typeface="Times New Roman"/>
              <a:sym typeface="Times New Roman"/>
            </a:endParaRPr>
          </a:p>
          <a:p>
            <a:pPr marL="0" lvl="0" indent="0" algn="l" rtl="0">
              <a:spcBef>
                <a:spcPts val="0"/>
              </a:spcBef>
              <a:spcAft>
                <a:spcPts val="0"/>
              </a:spcAft>
              <a:buNone/>
            </a:pPr>
            <a:endParaRPr>
              <a:solidFill>
                <a:schemeClr val="lt2"/>
              </a:solidFill>
              <a:latin typeface="Times New Roman"/>
              <a:ea typeface="Times New Roman"/>
              <a:cs typeface="Times New Roman"/>
              <a:sym typeface="Times New Roman"/>
            </a:endParaRPr>
          </a:p>
          <a:p>
            <a:pPr marL="457200" lvl="0" indent="-317500" algn="l" rtl="0">
              <a:spcBef>
                <a:spcPts val="0"/>
              </a:spcBef>
              <a:spcAft>
                <a:spcPts val="0"/>
              </a:spcAft>
              <a:buClr>
                <a:schemeClr val="lt2"/>
              </a:buClr>
              <a:buSzPts val="1400"/>
              <a:buFont typeface="Times New Roman"/>
              <a:buChar char="●"/>
            </a:pPr>
            <a:r>
              <a:rPr lang="en">
                <a:solidFill>
                  <a:schemeClr val="lt2"/>
                </a:solidFill>
                <a:latin typeface="Times New Roman"/>
                <a:ea typeface="Times New Roman"/>
                <a:cs typeface="Times New Roman"/>
                <a:sym typeface="Times New Roman"/>
              </a:rPr>
              <a:t>Epochs: 20–25 overall</a:t>
            </a:r>
            <a:endParaRPr>
              <a:solidFill>
                <a:schemeClr val="lt2"/>
              </a:solidFill>
              <a:latin typeface="Times New Roman"/>
              <a:ea typeface="Times New Roman"/>
              <a:cs typeface="Times New Roman"/>
              <a:sym typeface="Times New Roman"/>
            </a:endParaRPr>
          </a:p>
          <a:p>
            <a:pPr marL="0" lvl="0" indent="0" algn="l" rtl="0">
              <a:spcBef>
                <a:spcPts val="0"/>
              </a:spcBef>
              <a:spcAft>
                <a:spcPts val="0"/>
              </a:spcAft>
              <a:buNone/>
            </a:pPr>
            <a:endParaRPr>
              <a:solidFill>
                <a:schemeClr val="lt2"/>
              </a:solidFill>
              <a:latin typeface="Times New Roman"/>
              <a:ea typeface="Times New Roman"/>
              <a:cs typeface="Times New Roman"/>
              <a:sym typeface="Times New Roman"/>
            </a:endParaRPr>
          </a:p>
          <a:p>
            <a:pPr marL="457200" lvl="0" indent="-317500" algn="l" rtl="0">
              <a:spcBef>
                <a:spcPts val="0"/>
              </a:spcBef>
              <a:spcAft>
                <a:spcPts val="0"/>
              </a:spcAft>
              <a:buClr>
                <a:schemeClr val="lt2"/>
              </a:buClr>
              <a:buSzPts val="1400"/>
              <a:buFont typeface="Times New Roman"/>
              <a:buChar char="●"/>
            </a:pPr>
            <a:r>
              <a:rPr lang="en">
                <a:solidFill>
                  <a:schemeClr val="lt2"/>
                </a:solidFill>
                <a:latin typeface="Times New Roman"/>
                <a:ea typeface="Times New Roman"/>
                <a:cs typeface="Times New Roman"/>
                <a:sym typeface="Times New Roman"/>
              </a:rPr>
              <a:t>Strategy: Two-phase fine-tuning for GoogleNet &amp; Hybrid</a:t>
            </a:r>
            <a:endParaRPr>
              <a:solidFill>
                <a:schemeClr val="lt2"/>
              </a:solidFill>
              <a:latin typeface="Times New Roman"/>
              <a:ea typeface="Times New Roman"/>
              <a:cs typeface="Times New Roman"/>
              <a:sym typeface="Times New Roman"/>
            </a:endParaRPr>
          </a:p>
        </p:txBody>
      </p:sp>
      <p:cxnSp>
        <p:nvCxnSpPr>
          <p:cNvPr id="88" name="Google Shape;88;p19"/>
          <p:cNvCxnSpPr/>
          <p:nvPr/>
        </p:nvCxnSpPr>
        <p:spPr>
          <a:xfrm>
            <a:off x="1872050" y="741400"/>
            <a:ext cx="5245500" cy="9300"/>
          </a:xfrm>
          <a:prstGeom prst="straightConnector1">
            <a:avLst/>
          </a:prstGeom>
          <a:noFill/>
          <a:ln w="28575" cap="flat" cmpd="sng">
            <a:solidFill>
              <a:schemeClr val="accent4"/>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0"/>
          <p:cNvSpPr txBox="1">
            <a:spLocks noGrp="1"/>
          </p:cNvSpPr>
          <p:nvPr>
            <p:ph type="title"/>
          </p:nvPr>
        </p:nvSpPr>
        <p:spPr>
          <a:xfrm>
            <a:off x="720000" y="206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All Models Learning Curves</a:t>
            </a:r>
            <a:endParaRPr>
              <a:latin typeface="Times New Roman"/>
              <a:ea typeface="Times New Roman"/>
              <a:cs typeface="Times New Roman"/>
              <a:sym typeface="Times New Roman"/>
            </a:endParaRPr>
          </a:p>
        </p:txBody>
      </p:sp>
      <p:sp>
        <p:nvSpPr>
          <p:cNvPr id="94" name="Google Shape;94;p20"/>
          <p:cNvSpPr txBox="1"/>
          <p:nvPr/>
        </p:nvSpPr>
        <p:spPr>
          <a:xfrm>
            <a:off x="902100" y="893275"/>
            <a:ext cx="7339800" cy="4063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2"/>
              </a:buClr>
              <a:buSzPts val="1400"/>
              <a:buFont typeface="Times New Roman"/>
              <a:buAutoNum type="alphaUcPeriod"/>
            </a:pPr>
            <a:r>
              <a:rPr lang="en" b="1">
                <a:solidFill>
                  <a:schemeClr val="lt2"/>
                </a:solidFill>
                <a:latin typeface="Times New Roman"/>
                <a:ea typeface="Times New Roman"/>
                <a:cs typeface="Times New Roman"/>
                <a:sym typeface="Times New Roman"/>
              </a:rPr>
              <a:t>Baseline Custom CNN:                               B.     Pre-trained Models :</a:t>
            </a:r>
            <a:endParaRPr b="1">
              <a:solidFill>
                <a:schemeClr val="lt2"/>
              </a:solidFill>
              <a:latin typeface="Times New Roman"/>
              <a:ea typeface="Times New Roman"/>
              <a:cs typeface="Times New Roman"/>
              <a:sym typeface="Times New Roman"/>
            </a:endParaRPr>
          </a:p>
          <a:p>
            <a:pPr marL="457200" lvl="0" indent="0" algn="l" rtl="0">
              <a:spcBef>
                <a:spcPts val="0"/>
              </a:spcBef>
              <a:spcAft>
                <a:spcPts val="0"/>
              </a:spcAft>
              <a:buNone/>
            </a:pPr>
            <a:r>
              <a:rPr lang="en" b="1">
                <a:solidFill>
                  <a:schemeClr val="lt2"/>
                </a:solidFill>
                <a:latin typeface="Times New Roman"/>
                <a:ea typeface="Times New Roman"/>
                <a:cs typeface="Times New Roman"/>
                <a:sym typeface="Times New Roman"/>
              </a:rPr>
              <a:t>                                                                           1.    DenseNet:                </a:t>
            </a:r>
            <a:r>
              <a:rPr lang="en">
                <a:solidFill>
                  <a:schemeClr val="lt2"/>
                </a:solidFill>
                <a:latin typeface="Times New Roman"/>
                <a:ea typeface="Times New Roman"/>
                <a:cs typeface="Times New Roman"/>
                <a:sym typeface="Times New Roman"/>
              </a:rPr>
              <a:t>                                                  </a:t>
            </a:r>
            <a:endParaRPr>
              <a:solidFill>
                <a:schemeClr val="lt2"/>
              </a:solidFill>
              <a:latin typeface="Times New Roman"/>
              <a:ea typeface="Times New Roman"/>
              <a:cs typeface="Times New Roman"/>
              <a:sym typeface="Times New Roman"/>
            </a:endParaRPr>
          </a:p>
          <a:p>
            <a:pPr marL="457200" lvl="0" indent="0" algn="l" rtl="0">
              <a:spcBef>
                <a:spcPts val="0"/>
              </a:spcBef>
              <a:spcAft>
                <a:spcPts val="0"/>
              </a:spcAft>
              <a:buNone/>
            </a:pPr>
            <a:r>
              <a:rPr lang="en">
                <a:solidFill>
                  <a:schemeClr val="lt2"/>
                </a:solidFill>
                <a:latin typeface="Times New Roman"/>
                <a:ea typeface="Times New Roman"/>
                <a:cs typeface="Times New Roman"/>
                <a:sym typeface="Times New Roman"/>
              </a:rPr>
              <a:t>  </a:t>
            </a:r>
            <a:endParaRPr>
              <a:solidFill>
                <a:schemeClr val="lt2"/>
              </a:solidFill>
              <a:latin typeface="Times New Roman"/>
              <a:ea typeface="Times New Roman"/>
              <a:cs typeface="Times New Roman"/>
              <a:sym typeface="Times New Roman"/>
            </a:endParaRPr>
          </a:p>
          <a:p>
            <a:pPr marL="457200" lvl="0" indent="0" algn="l" rtl="0">
              <a:spcBef>
                <a:spcPts val="0"/>
              </a:spcBef>
              <a:spcAft>
                <a:spcPts val="0"/>
              </a:spcAft>
              <a:buNone/>
            </a:pPr>
            <a:r>
              <a:rPr lang="en">
                <a:solidFill>
                  <a:schemeClr val="lt2"/>
                </a:solidFill>
                <a:latin typeface="Times New Roman"/>
                <a:ea typeface="Times New Roman"/>
                <a:cs typeface="Times New Roman"/>
                <a:sym typeface="Times New Roman"/>
              </a:rPr>
              <a:t> </a:t>
            </a:r>
            <a:endParaRPr>
              <a:solidFill>
                <a:schemeClr val="lt2"/>
              </a:solidFill>
              <a:latin typeface="Times New Roman"/>
              <a:ea typeface="Times New Roman"/>
              <a:cs typeface="Times New Roman"/>
              <a:sym typeface="Times New Roman"/>
            </a:endParaRPr>
          </a:p>
          <a:p>
            <a:pPr marL="457200" lvl="0" indent="0" algn="l" rtl="0">
              <a:spcBef>
                <a:spcPts val="0"/>
              </a:spcBef>
              <a:spcAft>
                <a:spcPts val="0"/>
              </a:spcAft>
              <a:buNone/>
            </a:pPr>
            <a:endParaRPr>
              <a:solidFill>
                <a:schemeClr val="lt2"/>
              </a:solidFill>
              <a:latin typeface="Times New Roman"/>
              <a:ea typeface="Times New Roman"/>
              <a:cs typeface="Times New Roman"/>
              <a:sym typeface="Times New Roman"/>
            </a:endParaRPr>
          </a:p>
          <a:p>
            <a:pPr marL="457200" lvl="0" indent="0" algn="l" rtl="0">
              <a:spcBef>
                <a:spcPts val="0"/>
              </a:spcBef>
              <a:spcAft>
                <a:spcPts val="0"/>
              </a:spcAft>
              <a:buNone/>
            </a:pPr>
            <a:endParaRPr>
              <a:solidFill>
                <a:schemeClr val="lt2"/>
              </a:solidFill>
              <a:latin typeface="Times New Roman"/>
              <a:ea typeface="Times New Roman"/>
              <a:cs typeface="Times New Roman"/>
              <a:sym typeface="Times New Roman"/>
            </a:endParaRPr>
          </a:p>
          <a:p>
            <a:pPr marL="457200" lvl="0" indent="0" algn="l" rtl="0">
              <a:spcBef>
                <a:spcPts val="0"/>
              </a:spcBef>
              <a:spcAft>
                <a:spcPts val="0"/>
              </a:spcAft>
              <a:buNone/>
            </a:pPr>
            <a:endParaRPr>
              <a:solidFill>
                <a:schemeClr val="lt2"/>
              </a:solidFill>
              <a:latin typeface="Times New Roman"/>
              <a:ea typeface="Times New Roman"/>
              <a:cs typeface="Times New Roman"/>
              <a:sym typeface="Times New Roman"/>
            </a:endParaRPr>
          </a:p>
          <a:p>
            <a:pPr marL="457200" lvl="0" indent="0" algn="l" rtl="0">
              <a:spcBef>
                <a:spcPts val="0"/>
              </a:spcBef>
              <a:spcAft>
                <a:spcPts val="0"/>
              </a:spcAft>
              <a:buNone/>
            </a:pPr>
            <a:endParaRPr>
              <a:solidFill>
                <a:schemeClr val="lt2"/>
              </a:solidFill>
              <a:latin typeface="Times New Roman"/>
              <a:ea typeface="Times New Roman"/>
              <a:cs typeface="Times New Roman"/>
              <a:sym typeface="Times New Roman"/>
            </a:endParaRPr>
          </a:p>
          <a:p>
            <a:pPr marL="0" lvl="0" indent="0" algn="l" rtl="0">
              <a:spcBef>
                <a:spcPts val="0"/>
              </a:spcBef>
              <a:spcAft>
                <a:spcPts val="0"/>
              </a:spcAft>
              <a:buNone/>
            </a:pPr>
            <a:endParaRPr>
              <a:solidFill>
                <a:schemeClr val="lt2"/>
              </a:solidFill>
              <a:latin typeface="Times New Roman"/>
              <a:ea typeface="Times New Roman"/>
              <a:cs typeface="Times New Roman"/>
              <a:sym typeface="Times New Roman"/>
            </a:endParaRPr>
          </a:p>
          <a:p>
            <a:pPr marL="0" lvl="0" indent="0" algn="l" rtl="0">
              <a:spcBef>
                <a:spcPts val="0"/>
              </a:spcBef>
              <a:spcAft>
                <a:spcPts val="0"/>
              </a:spcAft>
              <a:buNone/>
            </a:pPr>
            <a:endParaRPr b="1">
              <a:solidFill>
                <a:schemeClr val="lt2"/>
              </a:solidFill>
              <a:latin typeface="Times New Roman"/>
              <a:ea typeface="Times New Roman"/>
              <a:cs typeface="Times New Roman"/>
              <a:sym typeface="Times New Roman"/>
            </a:endParaRPr>
          </a:p>
          <a:p>
            <a:pPr marL="0" lvl="0" indent="0" algn="l" rtl="0">
              <a:spcBef>
                <a:spcPts val="0"/>
              </a:spcBef>
              <a:spcAft>
                <a:spcPts val="0"/>
              </a:spcAft>
              <a:buNone/>
            </a:pPr>
            <a:r>
              <a:rPr lang="en" b="1">
                <a:solidFill>
                  <a:schemeClr val="lt2"/>
                </a:solidFill>
                <a:latin typeface="Times New Roman"/>
                <a:ea typeface="Times New Roman"/>
                <a:cs typeface="Times New Roman"/>
                <a:sym typeface="Times New Roman"/>
              </a:rPr>
              <a:t>2.     EfficientNet:                                                      3.     GoogleNet:</a:t>
            </a:r>
            <a:endParaRPr b="1">
              <a:solidFill>
                <a:schemeClr val="lt2"/>
              </a:solidFill>
              <a:latin typeface="Times New Roman"/>
              <a:ea typeface="Times New Roman"/>
              <a:cs typeface="Times New Roman"/>
              <a:sym typeface="Times New Roman"/>
            </a:endParaRPr>
          </a:p>
          <a:p>
            <a:pPr marL="0" lvl="0" indent="0" algn="l" rtl="0">
              <a:spcBef>
                <a:spcPts val="0"/>
              </a:spcBef>
              <a:spcAft>
                <a:spcPts val="0"/>
              </a:spcAft>
              <a:buNone/>
            </a:pPr>
            <a:endParaRPr b="1">
              <a:solidFill>
                <a:schemeClr val="lt2"/>
              </a:solidFill>
              <a:latin typeface="Times New Roman"/>
              <a:ea typeface="Times New Roman"/>
              <a:cs typeface="Times New Roman"/>
              <a:sym typeface="Times New Roman"/>
            </a:endParaRPr>
          </a:p>
          <a:p>
            <a:pPr marL="0" lvl="0" indent="0" algn="l" rtl="0">
              <a:spcBef>
                <a:spcPts val="0"/>
              </a:spcBef>
              <a:spcAft>
                <a:spcPts val="0"/>
              </a:spcAft>
              <a:buNone/>
            </a:pPr>
            <a:endParaRPr b="1">
              <a:solidFill>
                <a:schemeClr val="lt2"/>
              </a:solidFill>
              <a:latin typeface="Times New Roman"/>
              <a:ea typeface="Times New Roman"/>
              <a:cs typeface="Times New Roman"/>
              <a:sym typeface="Times New Roman"/>
            </a:endParaRPr>
          </a:p>
          <a:p>
            <a:pPr marL="0" lvl="0" indent="0" algn="l" rtl="0">
              <a:spcBef>
                <a:spcPts val="0"/>
              </a:spcBef>
              <a:spcAft>
                <a:spcPts val="0"/>
              </a:spcAft>
              <a:buNone/>
            </a:pPr>
            <a:endParaRPr b="1">
              <a:solidFill>
                <a:schemeClr val="lt2"/>
              </a:solidFill>
              <a:latin typeface="Times New Roman"/>
              <a:ea typeface="Times New Roman"/>
              <a:cs typeface="Times New Roman"/>
              <a:sym typeface="Times New Roman"/>
            </a:endParaRPr>
          </a:p>
          <a:p>
            <a:pPr marL="0" lvl="0" indent="0" algn="l" rtl="0">
              <a:spcBef>
                <a:spcPts val="0"/>
              </a:spcBef>
              <a:spcAft>
                <a:spcPts val="0"/>
              </a:spcAft>
              <a:buNone/>
            </a:pPr>
            <a:endParaRPr b="1">
              <a:solidFill>
                <a:schemeClr val="lt2"/>
              </a:solidFill>
              <a:latin typeface="Times New Roman"/>
              <a:ea typeface="Times New Roman"/>
              <a:cs typeface="Times New Roman"/>
              <a:sym typeface="Times New Roman"/>
            </a:endParaRPr>
          </a:p>
          <a:p>
            <a:pPr marL="0" lvl="0" indent="0" algn="l" rtl="0">
              <a:spcBef>
                <a:spcPts val="0"/>
              </a:spcBef>
              <a:spcAft>
                <a:spcPts val="0"/>
              </a:spcAft>
              <a:buNone/>
            </a:pPr>
            <a:endParaRPr b="1">
              <a:solidFill>
                <a:schemeClr val="lt2"/>
              </a:solidFill>
              <a:latin typeface="Times New Roman"/>
              <a:ea typeface="Times New Roman"/>
              <a:cs typeface="Times New Roman"/>
              <a:sym typeface="Times New Roman"/>
            </a:endParaRPr>
          </a:p>
          <a:p>
            <a:pPr marL="0" lvl="0" indent="0" algn="l" rtl="0">
              <a:spcBef>
                <a:spcPts val="0"/>
              </a:spcBef>
              <a:spcAft>
                <a:spcPts val="0"/>
              </a:spcAft>
              <a:buNone/>
            </a:pPr>
            <a:endParaRPr b="1">
              <a:solidFill>
                <a:schemeClr val="lt2"/>
              </a:solidFill>
              <a:latin typeface="Times New Roman"/>
              <a:ea typeface="Times New Roman"/>
              <a:cs typeface="Times New Roman"/>
              <a:sym typeface="Times New Roman"/>
            </a:endParaRPr>
          </a:p>
          <a:p>
            <a:pPr marL="0" lvl="0" indent="0" algn="l" rtl="0">
              <a:spcBef>
                <a:spcPts val="0"/>
              </a:spcBef>
              <a:spcAft>
                <a:spcPts val="0"/>
              </a:spcAft>
              <a:buNone/>
            </a:pPr>
            <a:endParaRPr b="1">
              <a:solidFill>
                <a:schemeClr val="lt2"/>
              </a:solidFill>
              <a:latin typeface="Times New Roman"/>
              <a:ea typeface="Times New Roman"/>
              <a:cs typeface="Times New Roman"/>
              <a:sym typeface="Times New Roman"/>
            </a:endParaRPr>
          </a:p>
        </p:txBody>
      </p:sp>
      <p:pic>
        <p:nvPicPr>
          <p:cNvPr id="95" name="Google Shape;95;p20"/>
          <p:cNvPicPr preferRelativeResize="0"/>
          <p:nvPr/>
        </p:nvPicPr>
        <p:blipFill>
          <a:blip r:embed="rId3">
            <a:alphaModFix/>
          </a:blip>
          <a:stretch>
            <a:fillRect/>
          </a:stretch>
        </p:blipFill>
        <p:spPr>
          <a:xfrm>
            <a:off x="1093575" y="1510625"/>
            <a:ext cx="3160248" cy="1556549"/>
          </a:xfrm>
          <a:prstGeom prst="rect">
            <a:avLst/>
          </a:prstGeom>
          <a:noFill/>
          <a:ln>
            <a:noFill/>
          </a:ln>
        </p:spPr>
      </p:pic>
      <p:pic>
        <p:nvPicPr>
          <p:cNvPr id="96" name="Google Shape;96;p20"/>
          <p:cNvPicPr preferRelativeResize="0"/>
          <p:nvPr/>
        </p:nvPicPr>
        <p:blipFill>
          <a:blip r:embed="rId4">
            <a:alphaModFix/>
          </a:blip>
          <a:stretch>
            <a:fillRect/>
          </a:stretch>
        </p:blipFill>
        <p:spPr>
          <a:xfrm>
            <a:off x="4976675" y="1510625"/>
            <a:ext cx="3265224" cy="1556550"/>
          </a:xfrm>
          <a:prstGeom prst="rect">
            <a:avLst/>
          </a:prstGeom>
          <a:noFill/>
          <a:ln>
            <a:noFill/>
          </a:ln>
        </p:spPr>
      </p:pic>
      <p:pic>
        <p:nvPicPr>
          <p:cNvPr id="97" name="Google Shape;97;p20"/>
          <p:cNvPicPr preferRelativeResize="0"/>
          <p:nvPr/>
        </p:nvPicPr>
        <p:blipFill>
          <a:blip r:embed="rId5">
            <a:alphaModFix/>
          </a:blip>
          <a:stretch>
            <a:fillRect/>
          </a:stretch>
        </p:blipFill>
        <p:spPr>
          <a:xfrm>
            <a:off x="1093575" y="3334000"/>
            <a:ext cx="3160248" cy="1556550"/>
          </a:xfrm>
          <a:prstGeom prst="rect">
            <a:avLst/>
          </a:prstGeom>
          <a:noFill/>
          <a:ln>
            <a:noFill/>
          </a:ln>
        </p:spPr>
      </p:pic>
      <p:pic>
        <p:nvPicPr>
          <p:cNvPr id="98" name="Google Shape;98;p20"/>
          <p:cNvPicPr preferRelativeResize="0"/>
          <p:nvPr/>
        </p:nvPicPr>
        <p:blipFill>
          <a:blip r:embed="rId6">
            <a:alphaModFix/>
          </a:blip>
          <a:stretch>
            <a:fillRect/>
          </a:stretch>
        </p:blipFill>
        <p:spPr>
          <a:xfrm>
            <a:off x="4976675" y="3360900"/>
            <a:ext cx="3265224" cy="1502750"/>
          </a:xfrm>
          <a:prstGeom prst="rect">
            <a:avLst/>
          </a:prstGeom>
          <a:noFill/>
          <a:ln>
            <a:noFill/>
          </a:ln>
        </p:spPr>
      </p:pic>
      <p:cxnSp>
        <p:nvCxnSpPr>
          <p:cNvPr id="99" name="Google Shape;99;p20"/>
          <p:cNvCxnSpPr/>
          <p:nvPr/>
        </p:nvCxnSpPr>
        <p:spPr>
          <a:xfrm>
            <a:off x="1872050" y="741400"/>
            <a:ext cx="5245500" cy="9300"/>
          </a:xfrm>
          <a:prstGeom prst="straightConnector1">
            <a:avLst/>
          </a:prstGeom>
          <a:noFill/>
          <a:ln w="28575" cap="flat" cmpd="sng">
            <a:solidFill>
              <a:schemeClr val="accent4"/>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1"/>
          <p:cNvSpPr txBox="1"/>
          <p:nvPr/>
        </p:nvSpPr>
        <p:spPr>
          <a:xfrm>
            <a:off x="917500" y="539500"/>
            <a:ext cx="7157700" cy="427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2"/>
                </a:solidFill>
                <a:latin typeface="Times New Roman"/>
                <a:ea typeface="Times New Roman"/>
                <a:cs typeface="Times New Roman"/>
                <a:sym typeface="Times New Roman"/>
              </a:rPr>
              <a:t>4(a).    ResNet on Raw data:                                       4(b).      ResNet on Augmented data:</a:t>
            </a:r>
            <a:endParaRPr b="1">
              <a:solidFill>
                <a:schemeClr val="lt2"/>
              </a:solidFill>
              <a:latin typeface="Times New Roman"/>
              <a:ea typeface="Times New Roman"/>
              <a:cs typeface="Times New Roman"/>
              <a:sym typeface="Times New Roman"/>
            </a:endParaRPr>
          </a:p>
          <a:p>
            <a:pPr marL="0" lvl="0" indent="0" algn="l" rtl="0">
              <a:spcBef>
                <a:spcPts val="0"/>
              </a:spcBef>
              <a:spcAft>
                <a:spcPts val="0"/>
              </a:spcAft>
              <a:buNone/>
            </a:pPr>
            <a:endParaRPr b="1">
              <a:solidFill>
                <a:schemeClr val="lt2"/>
              </a:solidFill>
              <a:latin typeface="Times New Roman"/>
              <a:ea typeface="Times New Roman"/>
              <a:cs typeface="Times New Roman"/>
              <a:sym typeface="Times New Roman"/>
            </a:endParaRPr>
          </a:p>
          <a:p>
            <a:pPr marL="0" lvl="0" indent="0" algn="l" rtl="0">
              <a:spcBef>
                <a:spcPts val="0"/>
              </a:spcBef>
              <a:spcAft>
                <a:spcPts val="0"/>
              </a:spcAft>
              <a:buNone/>
            </a:pPr>
            <a:endParaRPr b="1">
              <a:solidFill>
                <a:schemeClr val="lt2"/>
              </a:solidFill>
              <a:latin typeface="Times New Roman"/>
              <a:ea typeface="Times New Roman"/>
              <a:cs typeface="Times New Roman"/>
              <a:sym typeface="Times New Roman"/>
            </a:endParaRPr>
          </a:p>
          <a:p>
            <a:pPr marL="0" lvl="0" indent="0" algn="l" rtl="0">
              <a:spcBef>
                <a:spcPts val="0"/>
              </a:spcBef>
              <a:spcAft>
                <a:spcPts val="0"/>
              </a:spcAft>
              <a:buNone/>
            </a:pPr>
            <a:endParaRPr b="1">
              <a:solidFill>
                <a:schemeClr val="lt2"/>
              </a:solidFill>
              <a:latin typeface="Times New Roman"/>
              <a:ea typeface="Times New Roman"/>
              <a:cs typeface="Times New Roman"/>
              <a:sym typeface="Times New Roman"/>
            </a:endParaRPr>
          </a:p>
          <a:p>
            <a:pPr marL="0" lvl="0" indent="0" algn="l" rtl="0">
              <a:spcBef>
                <a:spcPts val="0"/>
              </a:spcBef>
              <a:spcAft>
                <a:spcPts val="0"/>
              </a:spcAft>
              <a:buNone/>
            </a:pPr>
            <a:endParaRPr b="1">
              <a:solidFill>
                <a:schemeClr val="lt2"/>
              </a:solidFill>
              <a:latin typeface="Times New Roman"/>
              <a:ea typeface="Times New Roman"/>
              <a:cs typeface="Times New Roman"/>
              <a:sym typeface="Times New Roman"/>
            </a:endParaRPr>
          </a:p>
          <a:p>
            <a:pPr marL="0" lvl="0" indent="0" algn="l" rtl="0">
              <a:spcBef>
                <a:spcPts val="0"/>
              </a:spcBef>
              <a:spcAft>
                <a:spcPts val="0"/>
              </a:spcAft>
              <a:buNone/>
            </a:pPr>
            <a:endParaRPr b="1">
              <a:solidFill>
                <a:schemeClr val="lt2"/>
              </a:solidFill>
              <a:latin typeface="Times New Roman"/>
              <a:ea typeface="Times New Roman"/>
              <a:cs typeface="Times New Roman"/>
              <a:sym typeface="Times New Roman"/>
            </a:endParaRPr>
          </a:p>
          <a:p>
            <a:pPr marL="0" lvl="0" indent="0" algn="l" rtl="0">
              <a:spcBef>
                <a:spcPts val="0"/>
              </a:spcBef>
              <a:spcAft>
                <a:spcPts val="0"/>
              </a:spcAft>
              <a:buNone/>
            </a:pPr>
            <a:endParaRPr b="1">
              <a:solidFill>
                <a:schemeClr val="lt2"/>
              </a:solidFill>
              <a:latin typeface="Times New Roman"/>
              <a:ea typeface="Times New Roman"/>
              <a:cs typeface="Times New Roman"/>
              <a:sym typeface="Times New Roman"/>
            </a:endParaRPr>
          </a:p>
          <a:p>
            <a:pPr marL="0" lvl="0" indent="0" algn="l" rtl="0">
              <a:spcBef>
                <a:spcPts val="0"/>
              </a:spcBef>
              <a:spcAft>
                <a:spcPts val="0"/>
              </a:spcAft>
              <a:buNone/>
            </a:pPr>
            <a:endParaRPr b="1">
              <a:solidFill>
                <a:schemeClr val="lt2"/>
              </a:solidFill>
              <a:latin typeface="Times New Roman"/>
              <a:ea typeface="Times New Roman"/>
              <a:cs typeface="Times New Roman"/>
              <a:sym typeface="Times New Roman"/>
            </a:endParaRPr>
          </a:p>
          <a:p>
            <a:pPr marL="0" lvl="0" indent="0" algn="l" rtl="0">
              <a:spcBef>
                <a:spcPts val="0"/>
              </a:spcBef>
              <a:spcAft>
                <a:spcPts val="0"/>
              </a:spcAft>
              <a:buNone/>
            </a:pPr>
            <a:endParaRPr b="1">
              <a:solidFill>
                <a:schemeClr val="lt2"/>
              </a:solidFill>
              <a:latin typeface="Times New Roman"/>
              <a:ea typeface="Times New Roman"/>
              <a:cs typeface="Times New Roman"/>
              <a:sym typeface="Times New Roman"/>
            </a:endParaRPr>
          </a:p>
          <a:p>
            <a:pPr marL="0" lvl="0" indent="0" algn="l" rtl="0">
              <a:spcBef>
                <a:spcPts val="0"/>
              </a:spcBef>
              <a:spcAft>
                <a:spcPts val="0"/>
              </a:spcAft>
              <a:buNone/>
            </a:pPr>
            <a:r>
              <a:rPr lang="en" b="1">
                <a:solidFill>
                  <a:schemeClr val="lt2"/>
                </a:solidFill>
                <a:latin typeface="Times New Roman"/>
                <a:ea typeface="Times New Roman"/>
                <a:cs typeface="Times New Roman"/>
                <a:sym typeface="Times New Roman"/>
              </a:rPr>
              <a:t>C.     Hybrid Model CNN (DenseNet + ResNet): </a:t>
            </a:r>
            <a:endParaRPr b="1">
              <a:solidFill>
                <a:schemeClr val="lt2"/>
              </a:solidFill>
              <a:latin typeface="Times New Roman"/>
              <a:ea typeface="Times New Roman"/>
              <a:cs typeface="Times New Roman"/>
              <a:sym typeface="Times New Roman"/>
            </a:endParaRPr>
          </a:p>
          <a:p>
            <a:pPr marL="0" lvl="0" indent="0" algn="l" rtl="0">
              <a:spcBef>
                <a:spcPts val="0"/>
              </a:spcBef>
              <a:spcAft>
                <a:spcPts val="0"/>
              </a:spcAft>
              <a:buNone/>
            </a:pPr>
            <a:endParaRPr b="1">
              <a:solidFill>
                <a:schemeClr val="lt2"/>
              </a:solidFill>
              <a:latin typeface="Times New Roman"/>
              <a:ea typeface="Times New Roman"/>
              <a:cs typeface="Times New Roman"/>
              <a:sym typeface="Times New Roman"/>
            </a:endParaRPr>
          </a:p>
          <a:p>
            <a:pPr marL="0" lvl="0" indent="0" algn="l" rtl="0">
              <a:spcBef>
                <a:spcPts val="0"/>
              </a:spcBef>
              <a:spcAft>
                <a:spcPts val="0"/>
              </a:spcAft>
              <a:buNone/>
            </a:pPr>
            <a:endParaRPr b="1">
              <a:solidFill>
                <a:schemeClr val="lt2"/>
              </a:solidFill>
              <a:latin typeface="Times New Roman"/>
              <a:ea typeface="Times New Roman"/>
              <a:cs typeface="Times New Roman"/>
              <a:sym typeface="Times New Roman"/>
            </a:endParaRPr>
          </a:p>
          <a:p>
            <a:pPr marL="0" lvl="0" indent="0" algn="l" rtl="0">
              <a:spcBef>
                <a:spcPts val="0"/>
              </a:spcBef>
              <a:spcAft>
                <a:spcPts val="0"/>
              </a:spcAft>
              <a:buNone/>
            </a:pPr>
            <a:endParaRPr b="1">
              <a:solidFill>
                <a:schemeClr val="lt2"/>
              </a:solidFill>
              <a:latin typeface="Times New Roman"/>
              <a:ea typeface="Times New Roman"/>
              <a:cs typeface="Times New Roman"/>
              <a:sym typeface="Times New Roman"/>
            </a:endParaRPr>
          </a:p>
          <a:p>
            <a:pPr marL="0" lvl="0" indent="0" algn="l" rtl="0">
              <a:spcBef>
                <a:spcPts val="0"/>
              </a:spcBef>
              <a:spcAft>
                <a:spcPts val="0"/>
              </a:spcAft>
              <a:buNone/>
            </a:pPr>
            <a:endParaRPr b="1">
              <a:solidFill>
                <a:schemeClr val="lt2"/>
              </a:solidFill>
              <a:latin typeface="Times New Roman"/>
              <a:ea typeface="Times New Roman"/>
              <a:cs typeface="Times New Roman"/>
              <a:sym typeface="Times New Roman"/>
            </a:endParaRPr>
          </a:p>
          <a:p>
            <a:pPr marL="0" lvl="0" indent="0" algn="l" rtl="0">
              <a:spcBef>
                <a:spcPts val="0"/>
              </a:spcBef>
              <a:spcAft>
                <a:spcPts val="0"/>
              </a:spcAft>
              <a:buNone/>
            </a:pPr>
            <a:endParaRPr b="1">
              <a:solidFill>
                <a:schemeClr val="lt2"/>
              </a:solidFill>
              <a:latin typeface="Times New Roman"/>
              <a:ea typeface="Times New Roman"/>
              <a:cs typeface="Times New Roman"/>
              <a:sym typeface="Times New Roman"/>
            </a:endParaRPr>
          </a:p>
          <a:p>
            <a:pPr marL="0" lvl="0" indent="0" algn="l" rtl="0">
              <a:spcBef>
                <a:spcPts val="0"/>
              </a:spcBef>
              <a:spcAft>
                <a:spcPts val="0"/>
              </a:spcAft>
              <a:buNone/>
            </a:pPr>
            <a:endParaRPr b="1">
              <a:solidFill>
                <a:schemeClr val="lt2"/>
              </a:solidFill>
              <a:latin typeface="Times New Roman"/>
              <a:ea typeface="Times New Roman"/>
              <a:cs typeface="Times New Roman"/>
              <a:sym typeface="Times New Roman"/>
            </a:endParaRPr>
          </a:p>
          <a:p>
            <a:pPr marL="0" lvl="0" indent="0" algn="l" rtl="0">
              <a:spcBef>
                <a:spcPts val="0"/>
              </a:spcBef>
              <a:spcAft>
                <a:spcPts val="0"/>
              </a:spcAft>
              <a:buNone/>
            </a:pPr>
            <a:endParaRPr b="1">
              <a:solidFill>
                <a:schemeClr val="lt2"/>
              </a:solidFill>
              <a:latin typeface="Times New Roman"/>
              <a:ea typeface="Times New Roman"/>
              <a:cs typeface="Times New Roman"/>
              <a:sym typeface="Times New Roman"/>
            </a:endParaRPr>
          </a:p>
          <a:p>
            <a:pPr marL="0" lvl="0" indent="0" algn="l" rtl="0">
              <a:spcBef>
                <a:spcPts val="0"/>
              </a:spcBef>
              <a:spcAft>
                <a:spcPts val="0"/>
              </a:spcAft>
              <a:buNone/>
            </a:pPr>
            <a:endParaRPr b="1">
              <a:solidFill>
                <a:schemeClr val="lt2"/>
              </a:solidFill>
              <a:latin typeface="Times New Roman"/>
              <a:ea typeface="Times New Roman"/>
              <a:cs typeface="Times New Roman"/>
              <a:sym typeface="Times New Roman"/>
            </a:endParaRPr>
          </a:p>
          <a:p>
            <a:pPr marL="0" lvl="0" indent="0" algn="l" rtl="0">
              <a:spcBef>
                <a:spcPts val="0"/>
              </a:spcBef>
              <a:spcAft>
                <a:spcPts val="0"/>
              </a:spcAft>
              <a:buNone/>
            </a:pPr>
            <a:endParaRPr b="1">
              <a:solidFill>
                <a:schemeClr val="lt2"/>
              </a:solidFill>
              <a:latin typeface="Times New Roman"/>
              <a:ea typeface="Times New Roman"/>
              <a:cs typeface="Times New Roman"/>
              <a:sym typeface="Times New Roman"/>
            </a:endParaRPr>
          </a:p>
        </p:txBody>
      </p:sp>
      <p:pic>
        <p:nvPicPr>
          <p:cNvPr id="105" name="Google Shape;105;p21"/>
          <p:cNvPicPr preferRelativeResize="0"/>
          <p:nvPr/>
        </p:nvPicPr>
        <p:blipFill>
          <a:blip r:embed="rId3">
            <a:alphaModFix/>
          </a:blip>
          <a:stretch>
            <a:fillRect/>
          </a:stretch>
        </p:blipFill>
        <p:spPr>
          <a:xfrm>
            <a:off x="1260400" y="893350"/>
            <a:ext cx="3011952" cy="1523751"/>
          </a:xfrm>
          <a:prstGeom prst="rect">
            <a:avLst/>
          </a:prstGeom>
          <a:noFill/>
          <a:ln>
            <a:noFill/>
          </a:ln>
        </p:spPr>
      </p:pic>
      <p:pic>
        <p:nvPicPr>
          <p:cNvPr id="106" name="Google Shape;106;p21"/>
          <p:cNvPicPr preferRelativeResize="0"/>
          <p:nvPr/>
        </p:nvPicPr>
        <p:blipFill>
          <a:blip r:embed="rId4">
            <a:alphaModFix/>
          </a:blip>
          <a:stretch>
            <a:fillRect/>
          </a:stretch>
        </p:blipFill>
        <p:spPr>
          <a:xfrm>
            <a:off x="4955975" y="893350"/>
            <a:ext cx="3119217" cy="1523750"/>
          </a:xfrm>
          <a:prstGeom prst="rect">
            <a:avLst/>
          </a:prstGeom>
          <a:noFill/>
          <a:ln>
            <a:noFill/>
          </a:ln>
        </p:spPr>
      </p:pic>
      <p:pic>
        <p:nvPicPr>
          <p:cNvPr id="107" name="Google Shape;107;p21"/>
          <p:cNvPicPr preferRelativeResize="0"/>
          <p:nvPr/>
        </p:nvPicPr>
        <p:blipFill>
          <a:blip r:embed="rId5">
            <a:alphaModFix/>
          </a:blip>
          <a:stretch>
            <a:fillRect/>
          </a:stretch>
        </p:blipFill>
        <p:spPr>
          <a:xfrm>
            <a:off x="1260400" y="2854400"/>
            <a:ext cx="4853100" cy="1947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720000" y="2531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Performance Comparison</a:t>
            </a:r>
            <a:endParaRPr>
              <a:latin typeface="Times New Roman"/>
              <a:ea typeface="Times New Roman"/>
              <a:cs typeface="Times New Roman"/>
              <a:sym typeface="Times New Roman"/>
            </a:endParaRPr>
          </a:p>
        </p:txBody>
      </p:sp>
      <p:cxnSp>
        <p:nvCxnSpPr>
          <p:cNvPr id="113" name="Google Shape;113;p22"/>
          <p:cNvCxnSpPr/>
          <p:nvPr/>
        </p:nvCxnSpPr>
        <p:spPr>
          <a:xfrm>
            <a:off x="1949250" y="825850"/>
            <a:ext cx="5245500" cy="9300"/>
          </a:xfrm>
          <a:prstGeom prst="straightConnector1">
            <a:avLst/>
          </a:prstGeom>
          <a:noFill/>
          <a:ln w="28575" cap="flat" cmpd="sng">
            <a:solidFill>
              <a:schemeClr val="accent4"/>
            </a:solidFill>
            <a:prstDash val="solid"/>
            <a:round/>
            <a:headEnd type="none" w="med" len="med"/>
            <a:tailEnd type="none" w="med" len="med"/>
          </a:ln>
        </p:spPr>
      </p:cxnSp>
      <p:graphicFrame>
        <p:nvGraphicFramePr>
          <p:cNvPr id="114" name="Google Shape;114;p22"/>
          <p:cNvGraphicFramePr/>
          <p:nvPr>
            <p:extLst>
              <p:ext uri="{D42A27DB-BD31-4B8C-83A1-F6EECF244321}">
                <p14:modId xmlns:p14="http://schemas.microsoft.com/office/powerpoint/2010/main" val="2354943581"/>
              </p:ext>
            </p:extLst>
          </p:nvPr>
        </p:nvGraphicFramePr>
        <p:xfrm>
          <a:off x="882325" y="1065650"/>
          <a:ext cx="7379350" cy="3146723"/>
        </p:xfrm>
        <a:graphic>
          <a:graphicData uri="http://schemas.openxmlformats.org/drawingml/2006/table">
            <a:tbl>
              <a:tblPr>
                <a:noFill/>
                <a:tableStyleId>{D23D7165-2C77-47A7-BA54-EC38C82606BD}</a:tableStyleId>
              </a:tblPr>
              <a:tblGrid>
                <a:gridCol w="959600">
                  <a:extLst>
                    <a:ext uri="{9D8B030D-6E8A-4147-A177-3AD203B41FA5}">
                      <a16:colId xmlns:a16="http://schemas.microsoft.com/office/drawing/2014/main" val="20000"/>
                    </a:ext>
                  </a:extLst>
                </a:gridCol>
                <a:gridCol w="803825">
                  <a:extLst>
                    <a:ext uri="{9D8B030D-6E8A-4147-A177-3AD203B41FA5}">
                      <a16:colId xmlns:a16="http://schemas.microsoft.com/office/drawing/2014/main" val="20001"/>
                    </a:ext>
                  </a:extLst>
                </a:gridCol>
                <a:gridCol w="789025">
                  <a:extLst>
                    <a:ext uri="{9D8B030D-6E8A-4147-A177-3AD203B41FA5}">
                      <a16:colId xmlns:a16="http://schemas.microsoft.com/office/drawing/2014/main" val="20002"/>
                    </a:ext>
                  </a:extLst>
                </a:gridCol>
                <a:gridCol w="789050">
                  <a:extLst>
                    <a:ext uri="{9D8B030D-6E8A-4147-A177-3AD203B41FA5}">
                      <a16:colId xmlns:a16="http://schemas.microsoft.com/office/drawing/2014/main" val="20003"/>
                    </a:ext>
                  </a:extLst>
                </a:gridCol>
                <a:gridCol w="835375">
                  <a:extLst>
                    <a:ext uri="{9D8B030D-6E8A-4147-A177-3AD203B41FA5}">
                      <a16:colId xmlns:a16="http://schemas.microsoft.com/office/drawing/2014/main" val="20004"/>
                    </a:ext>
                  </a:extLst>
                </a:gridCol>
                <a:gridCol w="770525">
                  <a:extLst>
                    <a:ext uri="{9D8B030D-6E8A-4147-A177-3AD203B41FA5}">
                      <a16:colId xmlns:a16="http://schemas.microsoft.com/office/drawing/2014/main" val="20005"/>
                    </a:ext>
                  </a:extLst>
                </a:gridCol>
                <a:gridCol w="872425">
                  <a:extLst>
                    <a:ext uri="{9D8B030D-6E8A-4147-A177-3AD203B41FA5}">
                      <a16:colId xmlns:a16="http://schemas.microsoft.com/office/drawing/2014/main" val="20006"/>
                    </a:ext>
                  </a:extLst>
                </a:gridCol>
                <a:gridCol w="807575">
                  <a:extLst>
                    <a:ext uri="{9D8B030D-6E8A-4147-A177-3AD203B41FA5}">
                      <a16:colId xmlns:a16="http://schemas.microsoft.com/office/drawing/2014/main" val="20007"/>
                    </a:ext>
                  </a:extLst>
                </a:gridCol>
                <a:gridCol w="751950">
                  <a:extLst>
                    <a:ext uri="{9D8B030D-6E8A-4147-A177-3AD203B41FA5}">
                      <a16:colId xmlns:a16="http://schemas.microsoft.com/office/drawing/2014/main" val="20008"/>
                    </a:ext>
                  </a:extLst>
                </a:gridCol>
              </a:tblGrid>
              <a:tr h="539509">
                <a:tc>
                  <a:txBody>
                    <a:bodyPr/>
                    <a:lstStyle/>
                    <a:p>
                      <a:pPr marL="0" lvl="0" indent="0" algn="just" rtl="0">
                        <a:lnSpc>
                          <a:spcPct val="115000"/>
                        </a:lnSpc>
                        <a:spcBef>
                          <a:spcPts val="0"/>
                        </a:spcBef>
                        <a:spcAft>
                          <a:spcPts val="0"/>
                        </a:spcAft>
                        <a:buNone/>
                      </a:pPr>
                      <a:r>
                        <a:rPr lang="en" sz="1200" b="1">
                          <a:solidFill>
                            <a:schemeClr val="lt2"/>
                          </a:solidFill>
                          <a:latin typeface="Times New Roman"/>
                          <a:ea typeface="Times New Roman"/>
                          <a:cs typeface="Times New Roman"/>
                          <a:sym typeface="Times New Roman"/>
                        </a:rPr>
                        <a:t>Models</a:t>
                      </a:r>
                      <a:endParaRPr sz="1200" b="1">
                        <a:solidFill>
                          <a:schemeClr val="lt2"/>
                        </a:solidFill>
                        <a:latin typeface="Times New Roman"/>
                        <a:ea typeface="Times New Roman"/>
                        <a:cs typeface="Times New Roman"/>
                        <a:sym typeface="Times New Roman"/>
                      </a:endParaRPr>
                    </a:p>
                  </a:txBody>
                  <a:tcPr marL="91425" marR="91425" marT="91425" marB="91425"/>
                </a:tc>
                <a:tc>
                  <a:txBody>
                    <a:bodyPr/>
                    <a:lstStyle/>
                    <a:p>
                      <a:pPr marL="0" lvl="0" indent="0" algn="just" rtl="0">
                        <a:lnSpc>
                          <a:spcPct val="115000"/>
                        </a:lnSpc>
                        <a:spcBef>
                          <a:spcPts val="0"/>
                        </a:spcBef>
                        <a:spcAft>
                          <a:spcPts val="0"/>
                        </a:spcAft>
                        <a:buNone/>
                      </a:pPr>
                      <a:r>
                        <a:rPr lang="en" sz="1200" b="1">
                          <a:solidFill>
                            <a:schemeClr val="lt2"/>
                          </a:solidFill>
                          <a:latin typeface="Times New Roman"/>
                          <a:ea typeface="Times New Roman"/>
                          <a:cs typeface="Times New Roman"/>
                          <a:sym typeface="Times New Roman"/>
                        </a:rPr>
                        <a:t>Accuracy</a:t>
                      </a:r>
                      <a:endParaRPr sz="1200" b="1">
                        <a:solidFill>
                          <a:schemeClr val="lt2"/>
                        </a:solidFill>
                        <a:latin typeface="Times New Roman"/>
                        <a:ea typeface="Times New Roman"/>
                        <a:cs typeface="Times New Roman"/>
                        <a:sym typeface="Times New Roman"/>
                      </a:endParaRPr>
                    </a:p>
                  </a:txBody>
                  <a:tcPr marL="91425" marR="91425" marT="91425" marB="91425"/>
                </a:tc>
                <a:tc>
                  <a:txBody>
                    <a:bodyPr/>
                    <a:lstStyle/>
                    <a:p>
                      <a:pPr marL="0" lvl="0" indent="0" algn="just" rtl="0">
                        <a:lnSpc>
                          <a:spcPct val="115000"/>
                        </a:lnSpc>
                        <a:spcBef>
                          <a:spcPts val="0"/>
                        </a:spcBef>
                        <a:spcAft>
                          <a:spcPts val="0"/>
                        </a:spcAft>
                        <a:buNone/>
                      </a:pPr>
                      <a:r>
                        <a:rPr lang="en" sz="1200" b="1">
                          <a:solidFill>
                            <a:schemeClr val="lt2"/>
                          </a:solidFill>
                          <a:latin typeface="Times New Roman"/>
                          <a:ea typeface="Times New Roman"/>
                          <a:cs typeface="Times New Roman"/>
                          <a:sym typeface="Times New Roman"/>
                        </a:rPr>
                        <a:t>Precision (W)</a:t>
                      </a:r>
                      <a:endParaRPr sz="1200" b="1">
                        <a:solidFill>
                          <a:schemeClr val="lt2"/>
                        </a:solidFill>
                        <a:latin typeface="Times New Roman"/>
                        <a:ea typeface="Times New Roman"/>
                        <a:cs typeface="Times New Roman"/>
                        <a:sym typeface="Times New Roman"/>
                      </a:endParaRPr>
                    </a:p>
                  </a:txBody>
                  <a:tcPr marL="91425" marR="91425" marT="91425" marB="91425"/>
                </a:tc>
                <a:tc>
                  <a:txBody>
                    <a:bodyPr/>
                    <a:lstStyle/>
                    <a:p>
                      <a:pPr marL="0" lvl="0" indent="0" algn="just" rtl="0">
                        <a:lnSpc>
                          <a:spcPct val="115000"/>
                        </a:lnSpc>
                        <a:spcBef>
                          <a:spcPts val="0"/>
                        </a:spcBef>
                        <a:spcAft>
                          <a:spcPts val="0"/>
                        </a:spcAft>
                        <a:buNone/>
                      </a:pPr>
                      <a:r>
                        <a:rPr lang="en" sz="1200" b="1">
                          <a:solidFill>
                            <a:schemeClr val="lt2"/>
                          </a:solidFill>
                          <a:latin typeface="Times New Roman"/>
                          <a:ea typeface="Times New Roman"/>
                          <a:cs typeface="Times New Roman"/>
                          <a:sym typeface="Times New Roman"/>
                        </a:rPr>
                        <a:t>Recall (W)</a:t>
                      </a:r>
                      <a:endParaRPr sz="1200" b="1">
                        <a:solidFill>
                          <a:schemeClr val="lt2"/>
                        </a:solidFill>
                        <a:latin typeface="Times New Roman"/>
                        <a:ea typeface="Times New Roman"/>
                        <a:cs typeface="Times New Roman"/>
                        <a:sym typeface="Times New Roman"/>
                      </a:endParaRPr>
                    </a:p>
                  </a:txBody>
                  <a:tcPr marL="91425" marR="91425" marT="91425" marB="91425"/>
                </a:tc>
                <a:tc>
                  <a:txBody>
                    <a:bodyPr/>
                    <a:lstStyle/>
                    <a:p>
                      <a:pPr marL="0" lvl="0" indent="0" algn="just" rtl="0">
                        <a:lnSpc>
                          <a:spcPct val="115000"/>
                        </a:lnSpc>
                        <a:spcBef>
                          <a:spcPts val="0"/>
                        </a:spcBef>
                        <a:spcAft>
                          <a:spcPts val="0"/>
                        </a:spcAft>
                        <a:buNone/>
                      </a:pPr>
                      <a:r>
                        <a:rPr lang="en" sz="1200" b="1">
                          <a:solidFill>
                            <a:schemeClr val="lt2"/>
                          </a:solidFill>
                          <a:latin typeface="Times New Roman"/>
                          <a:ea typeface="Times New Roman"/>
                          <a:cs typeface="Times New Roman"/>
                          <a:sym typeface="Times New Roman"/>
                        </a:rPr>
                        <a:t>F1-Score (W)</a:t>
                      </a:r>
                      <a:endParaRPr sz="1200" b="1">
                        <a:solidFill>
                          <a:schemeClr val="lt2"/>
                        </a:solidFill>
                        <a:latin typeface="Times New Roman"/>
                        <a:ea typeface="Times New Roman"/>
                        <a:cs typeface="Times New Roman"/>
                        <a:sym typeface="Times New Roman"/>
                      </a:endParaRPr>
                    </a:p>
                  </a:txBody>
                  <a:tcPr marL="91425" marR="91425" marT="91425" marB="91425"/>
                </a:tc>
                <a:tc>
                  <a:txBody>
                    <a:bodyPr/>
                    <a:lstStyle/>
                    <a:p>
                      <a:pPr marL="0" lvl="0" indent="0" algn="just" rtl="0">
                        <a:lnSpc>
                          <a:spcPct val="115000"/>
                        </a:lnSpc>
                        <a:spcBef>
                          <a:spcPts val="0"/>
                        </a:spcBef>
                        <a:spcAft>
                          <a:spcPts val="0"/>
                        </a:spcAft>
                        <a:buNone/>
                      </a:pPr>
                      <a:r>
                        <a:rPr lang="en" sz="1200" b="1">
                          <a:solidFill>
                            <a:schemeClr val="lt2"/>
                          </a:solidFill>
                          <a:latin typeface="Times New Roman"/>
                          <a:ea typeface="Times New Roman"/>
                          <a:cs typeface="Times New Roman"/>
                          <a:sym typeface="Times New Roman"/>
                        </a:rPr>
                        <a:t>F1-Score (Macro)</a:t>
                      </a:r>
                      <a:endParaRPr sz="1200" b="1">
                        <a:solidFill>
                          <a:schemeClr val="lt2"/>
                        </a:solidFill>
                        <a:latin typeface="Times New Roman"/>
                        <a:ea typeface="Times New Roman"/>
                        <a:cs typeface="Times New Roman"/>
                        <a:sym typeface="Times New Roman"/>
                      </a:endParaRPr>
                    </a:p>
                  </a:txBody>
                  <a:tcPr marL="91425" marR="91425" marT="91425" marB="91425"/>
                </a:tc>
                <a:tc>
                  <a:txBody>
                    <a:bodyPr/>
                    <a:lstStyle/>
                    <a:p>
                      <a:pPr marL="0" lvl="0" indent="0" algn="just" rtl="0">
                        <a:lnSpc>
                          <a:spcPct val="115000"/>
                        </a:lnSpc>
                        <a:spcBef>
                          <a:spcPts val="0"/>
                        </a:spcBef>
                        <a:spcAft>
                          <a:spcPts val="0"/>
                        </a:spcAft>
                        <a:buNone/>
                      </a:pPr>
                      <a:r>
                        <a:rPr lang="en" sz="1200" b="1">
                          <a:solidFill>
                            <a:schemeClr val="lt2"/>
                          </a:solidFill>
                          <a:latin typeface="Times New Roman"/>
                          <a:ea typeface="Times New Roman"/>
                          <a:cs typeface="Times New Roman"/>
                          <a:sym typeface="Times New Roman"/>
                        </a:rPr>
                        <a:t>Train Time</a:t>
                      </a:r>
                      <a:endParaRPr sz="1200" b="1">
                        <a:solidFill>
                          <a:schemeClr val="lt2"/>
                        </a:solidFill>
                        <a:latin typeface="Times New Roman"/>
                        <a:ea typeface="Times New Roman"/>
                        <a:cs typeface="Times New Roman"/>
                        <a:sym typeface="Times New Roman"/>
                      </a:endParaRPr>
                    </a:p>
                  </a:txBody>
                  <a:tcPr marL="91425" marR="91425" marT="91425" marB="91425"/>
                </a:tc>
                <a:tc>
                  <a:txBody>
                    <a:bodyPr/>
                    <a:lstStyle/>
                    <a:p>
                      <a:pPr marL="0" lvl="0" indent="0" algn="just" rtl="0">
                        <a:lnSpc>
                          <a:spcPct val="115000"/>
                        </a:lnSpc>
                        <a:spcBef>
                          <a:spcPts val="0"/>
                        </a:spcBef>
                        <a:spcAft>
                          <a:spcPts val="0"/>
                        </a:spcAft>
                        <a:buNone/>
                      </a:pPr>
                      <a:r>
                        <a:rPr lang="en" sz="1200" b="1">
                          <a:solidFill>
                            <a:schemeClr val="lt2"/>
                          </a:solidFill>
                          <a:latin typeface="Times New Roman"/>
                          <a:ea typeface="Times New Roman"/>
                          <a:cs typeface="Times New Roman"/>
                          <a:sym typeface="Times New Roman"/>
                        </a:rPr>
                        <a:t>Test Time</a:t>
                      </a:r>
                      <a:endParaRPr sz="1200" b="1">
                        <a:solidFill>
                          <a:schemeClr val="lt2"/>
                        </a:solidFill>
                        <a:latin typeface="Times New Roman"/>
                        <a:ea typeface="Times New Roman"/>
                        <a:cs typeface="Times New Roman"/>
                        <a:sym typeface="Times New Roman"/>
                      </a:endParaRPr>
                    </a:p>
                  </a:txBody>
                  <a:tcPr marL="91425" marR="91425" marT="91425" marB="91425"/>
                </a:tc>
                <a:tc>
                  <a:txBody>
                    <a:bodyPr/>
                    <a:lstStyle/>
                    <a:p>
                      <a:pPr marL="0" lvl="0" indent="0" algn="just" rtl="0">
                        <a:lnSpc>
                          <a:spcPct val="115000"/>
                        </a:lnSpc>
                        <a:spcBef>
                          <a:spcPts val="0"/>
                        </a:spcBef>
                        <a:spcAft>
                          <a:spcPts val="0"/>
                        </a:spcAft>
                        <a:buNone/>
                      </a:pPr>
                      <a:r>
                        <a:rPr lang="en" sz="1200" b="1">
                          <a:solidFill>
                            <a:schemeClr val="lt2"/>
                          </a:solidFill>
                          <a:latin typeface="Times New Roman"/>
                          <a:ea typeface="Times New Roman"/>
                          <a:cs typeface="Times New Roman"/>
                          <a:sym typeface="Times New Roman"/>
                        </a:rPr>
                        <a:t>Test Samples</a:t>
                      </a:r>
                      <a:endParaRPr sz="1200" b="1">
                        <a:solidFill>
                          <a:schemeClr val="lt2"/>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0"/>
                  </a:ext>
                </a:extLst>
              </a:tr>
              <a:tr h="336380">
                <a:tc>
                  <a:txBody>
                    <a:bodyPr/>
                    <a:lstStyle/>
                    <a:p>
                      <a:pPr marL="0" lvl="0" indent="0" algn="just" rtl="0">
                        <a:spcBef>
                          <a:spcPts val="0"/>
                        </a:spcBef>
                        <a:spcAft>
                          <a:spcPts val="0"/>
                        </a:spcAft>
                        <a:buNone/>
                      </a:pPr>
                      <a:r>
                        <a:rPr lang="en" sz="1200" b="1">
                          <a:solidFill>
                            <a:schemeClr val="dk1"/>
                          </a:solidFill>
                          <a:latin typeface="Times New Roman"/>
                          <a:ea typeface="Times New Roman"/>
                          <a:cs typeface="Times New Roman"/>
                          <a:sym typeface="Times New Roman"/>
                        </a:rPr>
                        <a:t>Hybrid </a:t>
                      </a:r>
                      <a:endParaRPr sz="1200" b="1">
                        <a:solidFill>
                          <a:schemeClr val="dk1"/>
                        </a:solidFill>
                        <a:latin typeface="Times New Roman"/>
                        <a:ea typeface="Times New Roman"/>
                        <a:cs typeface="Times New Roman"/>
                        <a:sym typeface="Times New Roman"/>
                      </a:endParaRPr>
                    </a:p>
                  </a:txBody>
                  <a:tcPr marL="91425" marR="91425" marT="91425" marB="91425">
                    <a:solidFill>
                      <a:srgbClr val="FFFF00"/>
                    </a:solidFill>
                  </a:tcPr>
                </a:tc>
                <a:tc>
                  <a:txBody>
                    <a:bodyPr/>
                    <a:lstStyle/>
                    <a:p>
                      <a:pPr marL="0" lvl="0" indent="0" algn="just" rtl="0">
                        <a:spcBef>
                          <a:spcPts val="0"/>
                        </a:spcBef>
                        <a:spcAft>
                          <a:spcPts val="0"/>
                        </a:spcAft>
                        <a:buNone/>
                      </a:pPr>
                      <a:r>
                        <a:rPr lang="en" sz="1200" b="1">
                          <a:solidFill>
                            <a:schemeClr val="dk1"/>
                          </a:solidFill>
                          <a:latin typeface="Times New Roman"/>
                          <a:ea typeface="Times New Roman"/>
                          <a:cs typeface="Times New Roman"/>
                          <a:sym typeface="Times New Roman"/>
                        </a:rPr>
                        <a:t>98.69%</a:t>
                      </a:r>
                      <a:endParaRPr sz="1200" b="1">
                        <a:solidFill>
                          <a:schemeClr val="dk1"/>
                        </a:solidFill>
                        <a:latin typeface="Times New Roman"/>
                        <a:ea typeface="Times New Roman"/>
                        <a:cs typeface="Times New Roman"/>
                        <a:sym typeface="Times New Roman"/>
                      </a:endParaRPr>
                    </a:p>
                  </a:txBody>
                  <a:tcPr marL="91425" marR="91425" marT="91425" marB="91425">
                    <a:solidFill>
                      <a:srgbClr val="FFFF00"/>
                    </a:solidFill>
                  </a:tcPr>
                </a:tc>
                <a:tc>
                  <a:txBody>
                    <a:bodyPr/>
                    <a:lstStyle/>
                    <a:p>
                      <a:pPr marL="0" lvl="0" indent="0" algn="just" rtl="0">
                        <a:spcBef>
                          <a:spcPts val="0"/>
                        </a:spcBef>
                        <a:spcAft>
                          <a:spcPts val="0"/>
                        </a:spcAft>
                        <a:buNone/>
                      </a:pPr>
                      <a:r>
                        <a:rPr lang="en" sz="1200">
                          <a:solidFill>
                            <a:schemeClr val="dk1"/>
                          </a:solidFill>
                          <a:latin typeface="Times New Roman"/>
                          <a:ea typeface="Times New Roman"/>
                          <a:cs typeface="Times New Roman"/>
                          <a:sym typeface="Times New Roman"/>
                        </a:rPr>
                        <a:t>98.72%</a:t>
                      </a:r>
                      <a:endParaRPr sz="1200">
                        <a:solidFill>
                          <a:schemeClr val="dk1"/>
                        </a:solidFill>
                        <a:latin typeface="Times New Roman"/>
                        <a:ea typeface="Times New Roman"/>
                        <a:cs typeface="Times New Roman"/>
                        <a:sym typeface="Times New Roman"/>
                      </a:endParaRPr>
                    </a:p>
                  </a:txBody>
                  <a:tcPr marL="91425" marR="91425" marT="91425" marB="91425">
                    <a:solidFill>
                      <a:srgbClr val="FFFF00"/>
                    </a:solidFill>
                  </a:tcPr>
                </a:tc>
                <a:tc>
                  <a:txBody>
                    <a:bodyPr/>
                    <a:lstStyle/>
                    <a:p>
                      <a:pPr marL="0" lvl="0" indent="0" algn="just" rtl="0">
                        <a:spcBef>
                          <a:spcPts val="0"/>
                        </a:spcBef>
                        <a:spcAft>
                          <a:spcPts val="0"/>
                        </a:spcAft>
                        <a:buNone/>
                      </a:pPr>
                      <a:r>
                        <a:rPr lang="en" sz="1200">
                          <a:solidFill>
                            <a:schemeClr val="dk1"/>
                          </a:solidFill>
                          <a:latin typeface="Times New Roman"/>
                          <a:ea typeface="Times New Roman"/>
                          <a:cs typeface="Times New Roman"/>
                          <a:sym typeface="Times New Roman"/>
                        </a:rPr>
                        <a:t>98.69%</a:t>
                      </a:r>
                      <a:endParaRPr sz="1200">
                        <a:solidFill>
                          <a:schemeClr val="dk1"/>
                        </a:solidFill>
                        <a:latin typeface="Times New Roman"/>
                        <a:ea typeface="Times New Roman"/>
                        <a:cs typeface="Times New Roman"/>
                        <a:sym typeface="Times New Roman"/>
                      </a:endParaRPr>
                    </a:p>
                  </a:txBody>
                  <a:tcPr marL="91425" marR="91425" marT="91425" marB="91425">
                    <a:solidFill>
                      <a:srgbClr val="FFFF00"/>
                    </a:solidFill>
                  </a:tcPr>
                </a:tc>
                <a:tc>
                  <a:txBody>
                    <a:bodyPr/>
                    <a:lstStyle/>
                    <a:p>
                      <a:pPr marL="0" lvl="0" indent="0" algn="just" rtl="0">
                        <a:spcBef>
                          <a:spcPts val="0"/>
                        </a:spcBef>
                        <a:spcAft>
                          <a:spcPts val="0"/>
                        </a:spcAft>
                        <a:buNone/>
                      </a:pPr>
                      <a:r>
                        <a:rPr lang="en" sz="1200">
                          <a:solidFill>
                            <a:schemeClr val="dk1"/>
                          </a:solidFill>
                          <a:latin typeface="Times New Roman"/>
                          <a:ea typeface="Times New Roman"/>
                          <a:cs typeface="Times New Roman"/>
                          <a:sym typeface="Times New Roman"/>
                        </a:rPr>
                        <a:t>98.68%</a:t>
                      </a:r>
                      <a:endParaRPr sz="1200">
                        <a:solidFill>
                          <a:schemeClr val="dk1"/>
                        </a:solidFill>
                        <a:latin typeface="Times New Roman"/>
                        <a:ea typeface="Times New Roman"/>
                        <a:cs typeface="Times New Roman"/>
                        <a:sym typeface="Times New Roman"/>
                      </a:endParaRPr>
                    </a:p>
                  </a:txBody>
                  <a:tcPr marL="91425" marR="91425" marT="91425" marB="91425">
                    <a:solidFill>
                      <a:srgbClr val="FFFF00"/>
                    </a:solidFill>
                  </a:tcPr>
                </a:tc>
                <a:tc>
                  <a:txBody>
                    <a:bodyPr/>
                    <a:lstStyle/>
                    <a:p>
                      <a:pPr marL="0" lvl="0" indent="0" algn="just" rtl="0">
                        <a:spcBef>
                          <a:spcPts val="0"/>
                        </a:spcBef>
                        <a:spcAft>
                          <a:spcPts val="0"/>
                        </a:spcAft>
                        <a:buNone/>
                      </a:pPr>
                      <a:r>
                        <a:rPr lang="en" sz="1200">
                          <a:solidFill>
                            <a:schemeClr val="dk1"/>
                          </a:solidFill>
                          <a:latin typeface="Times New Roman"/>
                          <a:ea typeface="Times New Roman"/>
                          <a:cs typeface="Times New Roman"/>
                          <a:sym typeface="Times New Roman"/>
                        </a:rPr>
                        <a:t>98.68%</a:t>
                      </a:r>
                      <a:endParaRPr sz="1200">
                        <a:solidFill>
                          <a:schemeClr val="dk1"/>
                        </a:solidFill>
                        <a:latin typeface="Times New Roman"/>
                        <a:ea typeface="Times New Roman"/>
                        <a:cs typeface="Times New Roman"/>
                        <a:sym typeface="Times New Roman"/>
                      </a:endParaRPr>
                    </a:p>
                  </a:txBody>
                  <a:tcPr marL="91425" marR="91425" marT="91425" marB="91425">
                    <a:solidFill>
                      <a:srgbClr val="FFFF00"/>
                    </a:solidFill>
                  </a:tcPr>
                </a:tc>
                <a:tc>
                  <a:txBody>
                    <a:bodyPr/>
                    <a:lstStyle/>
                    <a:p>
                      <a:pPr marL="0" lvl="0" indent="0" algn="just" rtl="0">
                        <a:spcBef>
                          <a:spcPts val="0"/>
                        </a:spcBef>
                        <a:spcAft>
                          <a:spcPts val="0"/>
                        </a:spcAft>
                        <a:buNone/>
                      </a:pPr>
                      <a:r>
                        <a:rPr lang="en" sz="1200">
                          <a:solidFill>
                            <a:schemeClr val="dk1"/>
                          </a:solidFill>
                          <a:latin typeface="Times New Roman"/>
                          <a:ea typeface="Times New Roman"/>
                          <a:cs typeface="Times New Roman"/>
                          <a:sym typeface="Times New Roman"/>
                        </a:rPr>
                        <a:t>48.94 min</a:t>
                      </a:r>
                      <a:endParaRPr sz="1200">
                        <a:solidFill>
                          <a:schemeClr val="dk1"/>
                        </a:solidFill>
                        <a:latin typeface="Times New Roman"/>
                        <a:ea typeface="Times New Roman"/>
                        <a:cs typeface="Times New Roman"/>
                        <a:sym typeface="Times New Roman"/>
                      </a:endParaRPr>
                    </a:p>
                  </a:txBody>
                  <a:tcPr marL="91425" marR="91425" marT="91425" marB="91425">
                    <a:solidFill>
                      <a:srgbClr val="FFFF00"/>
                    </a:solidFill>
                  </a:tcPr>
                </a:tc>
                <a:tc>
                  <a:txBody>
                    <a:bodyPr/>
                    <a:lstStyle/>
                    <a:p>
                      <a:pPr marL="0" lvl="0" indent="0" algn="just" rtl="0">
                        <a:spcBef>
                          <a:spcPts val="0"/>
                        </a:spcBef>
                        <a:spcAft>
                          <a:spcPts val="0"/>
                        </a:spcAft>
                        <a:buNone/>
                      </a:pPr>
                      <a:r>
                        <a:rPr lang="en" sz="1200">
                          <a:solidFill>
                            <a:schemeClr val="dk1"/>
                          </a:solidFill>
                          <a:latin typeface="Times New Roman"/>
                          <a:ea typeface="Times New Roman"/>
                          <a:cs typeface="Times New Roman"/>
                          <a:sym typeface="Times New Roman"/>
                        </a:rPr>
                        <a:t>9.77 s</a:t>
                      </a:r>
                      <a:endParaRPr sz="1200">
                        <a:solidFill>
                          <a:schemeClr val="dk1"/>
                        </a:solidFill>
                        <a:latin typeface="Times New Roman"/>
                        <a:ea typeface="Times New Roman"/>
                        <a:cs typeface="Times New Roman"/>
                        <a:sym typeface="Times New Roman"/>
                      </a:endParaRPr>
                    </a:p>
                  </a:txBody>
                  <a:tcPr marL="91425" marR="91425" marT="91425" marB="91425">
                    <a:solidFill>
                      <a:srgbClr val="FFFF00"/>
                    </a:solidFill>
                  </a:tcPr>
                </a:tc>
                <a:tc>
                  <a:txBody>
                    <a:bodyPr/>
                    <a:lstStyle/>
                    <a:p>
                      <a:pPr marL="0" lvl="0" indent="0" algn="just" rtl="0">
                        <a:spcBef>
                          <a:spcPts val="0"/>
                        </a:spcBef>
                        <a:spcAft>
                          <a:spcPts val="0"/>
                        </a:spcAft>
                        <a:buNone/>
                      </a:pPr>
                      <a:r>
                        <a:rPr lang="en" sz="1200">
                          <a:solidFill>
                            <a:schemeClr val="dk1"/>
                          </a:solidFill>
                          <a:latin typeface="Times New Roman"/>
                          <a:ea typeface="Times New Roman"/>
                          <a:cs typeface="Times New Roman"/>
                          <a:sym typeface="Times New Roman"/>
                        </a:rPr>
                        <a:t>2436</a:t>
                      </a:r>
                      <a:endParaRPr sz="1200">
                        <a:solidFill>
                          <a:schemeClr val="dk1"/>
                        </a:solidFill>
                        <a:latin typeface="Times New Roman"/>
                        <a:ea typeface="Times New Roman"/>
                        <a:cs typeface="Times New Roman"/>
                        <a:sym typeface="Times New Roman"/>
                      </a:endParaRPr>
                    </a:p>
                  </a:txBody>
                  <a:tcPr marL="91425" marR="91425" marT="91425" marB="91425">
                    <a:solidFill>
                      <a:srgbClr val="FFFF00"/>
                    </a:solidFill>
                  </a:tcPr>
                </a:tc>
                <a:extLst>
                  <a:ext uri="{0D108BD9-81ED-4DB2-BD59-A6C34878D82A}">
                    <a16:rowId xmlns:a16="http://schemas.microsoft.com/office/drawing/2014/main" val="10001"/>
                  </a:ext>
                </a:extLst>
              </a:tr>
              <a:tr h="336380">
                <a:tc>
                  <a:txBody>
                    <a:bodyPr/>
                    <a:lstStyle/>
                    <a:p>
                      <a:pPr marL="0" lvl="0" indent="0" algn="just" rtl="0">
                        <a:spcBef>
                          <a:spcPts val="0"/>
                        </a:spcBef>
                        <a:spcAft>
                          <a:spcPts val="0"/>
                        </a:spcAft>
                        <a:buNone/>
                      </a:pPr>
                      <a:r>
                        <a:rPr lang="en" sz="1200">
                          <a:solidFill>
                            <a:schemeClr val="lt2"/>
                          </a:solidFill>
                          <a:latin typeface="Times New Roman"/>
                          <a:ea typeface="Times New Roman"/>
                          <a:cs typeface="Times New Roman"/>
                          <a:sym typeface="Times New Roman"/>
                        </a:rPr>
                        <a:t>EfficientNet</a:t>
                      </a:r>
                      <a:endParaRPr sz="1200">
                        <a:solidFill>
                          <a:schemeClr val="lt2"/>
                        </a:solidFill>
                        <a:latin typeface="Times New Roman"/>
                        <a:ea typeface="Times New Roman"/>
                        <a:cs typeface="Times New Roman"/>
                        <a:sym typeface="Times New Roman"/>
                      </a:endParaRPr>
                    </a:p>
                  </a:txBody>
                  <a:tcPr marL="91425" marR="91425" marT="91425" marB="91425"/>
                </a:tc>
                <a:tc>
                  <a:txBody>
                    <a:bodyPr/>
                    <a:lstStyle/>
                    <a:p>
                      <a:pPr marL="0" lvl="0" indent="0" algn="just" rtl="0">
                        <a:spcBef>
                          <a:spcPts val="0"/>
                        </a:spcBef>
                        <a:spcAft>
                          <a:spcPts val="0"/>
                        </a:spcAft>
                        <a:buNone/>
                      </a:pPr>
                      <a:r>
                        <a:rPr lang="en" sz="1200">
                          <a:solidFill>
                            <a:schemeClr val="lt2"/>
                          </a:solidFill>
                          <a:latin typeface="Times New Roman"/>
                          <a:ea typeface="Times New Roman"/>
                          <a:cs typeface="Times New Roman"/>
                          <a:sym typeface="Times New Roman"/>
                        </a:rPr>
                        <a:t>97.70%</a:t>
                      </a:r>
                      <a:endParaRPr sz="1200">
                        <a:solidFill>
                          <a:schemeClr val="lt2"/>
                        </a:solidFill>
                        <a:latin typeface="Times New Roman"/>
                        <a:ea typeface="Times New Roman"/>
                        <a:cs typeface="Times New Roman"/>
                        <a:sym typeface="Times New Roman"/>
                      </a:endParaRPr>
                    </a:p>
                  </a:txBody>
                  <a:tcPr marL="91425" marR="91425" marT="91425" marB="91425"/>
                </a:tc>
                <a:tc>
                  <a:txBody>
                    <a:bodyPr/>
                    <a:lstStyle/>
                    <a:p>
                      <a:pPr marL="0" lvl="0" indent="0" algn="just" rtl="0">
                        <a:spcBef>
                          <a:spcPts val="0"/>
                        </a:spcBef>
                        <a:spcAft>
                          <a:spcPts val="0"/>
                        </a:spcAft>
                        <a:buNone/>
                      </a:pPr>
                      <a:r>
                        <a:rPr lang="en" sz="1200">
                          <a:solidFill>
                            <a:schemeClr val="lt2"/>
                          </a:solidFill>
                          <a:latin typeface="Times New Roman"/>
                          <a:ea typeface="Times New Roman"/>
                          <a:cs typeface="Times New Roman"/>
                          <a:sym typeface="Times New Roman"/>
                        </a:rPr>
                        <a:t>97.76%</a:t>
                      </a:r>
                      <a:endParaRPr sz="1200">
                        <a:solidFill>
                          <a:schemeClr val="lt2"/>
                        </a:solidFill>
                        <a:latin typeface="Times New Roman"/>
                        <a:ea typeface="Times New Roman"/>
                        <a:cs typeface="Times New Roman"/>
                        <a:sym typeface="Times New Roman"/>
                      </a:endParaRPr>
                    </a:p>
                  </a:txBody>
                  <a:tcPr marL="91425" marR="91425" marT="91425" marB="91425"/>
                </a:tc>
                <a:tc>
                  <a:txBody>
                    <a:bodyPr/>
                    <a:lstStyle/>
                    <a:p>
                      <a:pPr marL="0" lvl="0" indent="0" algn="just" rtl="0">
                        <a:spcBef>
                          <a:spcPts val="0"/>
                        </a:spcBef>
                        <a:spcAft>
                          <a:spcPts val="0"/>
                        </a:spcAft>
                        <a:buNone/>
                      </a:pPr>
                      <a:r>
                        <a:rPr lang="en" sz="1200">
                          <a:solidFill>
                            <a:schemeClr val="lt2"/>
                          </a:solidFill>
                          <a:latin typeface="Times New Roman"/>
                          <a:ea typeface="Times New Roman"/>
                          <a:cs typeface="Times New Roman"/>
                          <a:sym typeface="Times New Roman"/>
                        </a:rPr>
                        <a:t>97.70%</a:t>
                      </a:r>
                      <a:endParaRPr sz="1200">
                        <a:solidFill>
                          <a:schemeClr val="lt2"/>
                        </a:solidFill>
                        <a:latin typeface="Times New Roman"/>
                        <a:ea typeface="Times New Roman"/>
                        <a:cs typeface="Times New Roman"/>
                        <a:sym typeface="Times New Roman"/>
                      </a:endParaRPr>
                    </a:p>
                  </a:txBody>
                  <a:tcPr marL="91425" marR="91425" marT="91425" marB="91425"/>
                </a:tc>
                <a:tc>
                  <a:txBody>
                    <a:bodyPr/>
                    <a:lstStyle/>
                    <a:p>
                      <a:pPr marL="0" lvl="0" indent="0" algn="just" rtl="0">
                        <a:spcBef>
                          <a:spcPts val="0"/>
                        </a:spcBef>
                        <a:spcAft>
                          <a:spcPts val="0"/>
                        </a:spcAft>
                        <a:buNone/>
                      </a:pPr>
                      <a:r>
                        <a:rPr lang="en" sz="1200">
                          <a:solidFill>
                            <a:schemeClr val="lt2"/>
                          </a:solidFill>
                          <a:latin typeface="Times New Roman"/>
                          <a:ea typeface="Times New Roman"/>
                          <a:cs typeface="Times New Roman"/>
                          <a:sym typeface="Times New Roman"/>
                        </a:rPr>
                        <a:t>97.68%</a:t>
                      </a:r>
                      <a:endParaRPr sz="1200">
                        <a:solidFill>
                          <a:schemeClr val="lt2"/>
                        </a:solidFill>
                        <a:latin typeface="Times New Roman"/>
                        <a:ea typeface="Times New Roman"/>
                        <a:cs typeface="Times New Roman"/>
                        <a:sym typeface="Times New Roman"/>
                      </a:endParaRPr>
                    </a:p>
                  </a:txBody>
                  <a:tcPr marL="91425" marR="91425" marT="91425" marB="91425"/>
                </a:tc>
                <a:tc>
                  <a:txBody>
                    <a:bodyPr/>
                    <a:lstStyle/>
                    <a:p>
                      <a:pPr marL="0" lvl="0" indent="0" algn="just" rtl="0">
                        <a:spcBef>
                          <a:spcPts val="0"/>
                        </a:spcBef>
                        <a:spcAft>
                          <a:spcPts val="0"/>
                        </a:spcAft>
                        <a:buNone/>
                      </a:pPr>
                      <a:r>
                        <a:rPr lang="en" sz="1200">
                          <a:solidFill>
                            <a:schemeClr val="lt2"/>
                          </a:solidFill>
                          <a:latin typeface="Times New Roman"/>
                          <a:ea typeface="Times New Roman"/>
                          <a:cs typeface="Times New Roman"/>
                          <a:sym typeface="Times New Roman"/>
                        </a:rPr>
                        <a:t>97.68%</a:t>
                      </a:r>
                      <a:endParaRPr sz="1200">
                        <a:solidFill>
                          <a:schemeClr val="lt2"/>
                        </a:solidFill>
                        <a:latin typeface="Times New Roman"/>
                        <a:ea typeface="Times New Roman"/>
                        <a:cs typeface="Times New Roman"/>
                        <a:sym typeface="Times New Roman"/>
                      </a:endParaRPr>
                    </a:p>
                  </a:txBody>
                  <a:tcPr marL="91425" marR="91425" marT="91425" marB="91425"/>
                </a:tc>
                <a:tc>
                  <a:txBody>
                    <a:bodyPr/>
                    <a:lstStyle/>
                    <a:p>
                      <a:pPr marL="0" lvl="0" indent="0" algn="just" rtl="0">
                        <a:spcBef>
                          <a:spcPts val="0"/>
                        </a:spcBef>
                        <a:spcAft>
                          <a:spcPts val="0"/>
                        </a:spcAft>
                        <a:buNone/>
                      </a:pPr>
                      <a:r>
                        <a:rPr lang="en" sz="1200">
                          <a:solidFill>
                            <a:schemeClr val="lt2"/>
                          </a:solidFill>
                          <a:latin typeface="Times New Roman"/>
                          <a:ea typeface="Times New Roman"/>
                          <a:cs typeface="Times New Roman"/>
                          <a:sym typeface="Times New Roman"/>
                        </a:rPr>
                        <a:t>22.62 min</a:t>
                      </a:r>
                      <a:endParaRPr sz="1200">
                        <a:solidFill>
                          <a:schemeClr val="lt2"/>
                        </a:solidFill>
                        <a:latin typeface="Times New Roman"/>
                        <a:ea typeface="Times New Roman"/>
                        <a:cs typeface="Times New Roman"/>
                        <a:sym typeface="Times New Roman"/>
                      </a:endParaRPr>
                    </a:p>
                  </a:txBody>
                  <a:tcPr marL="91425" marR="91425" marT="91425" marB="91425"/>
                </a:tc>
                <a:tc>
                  <a:txBody>
                    <a:bodyPr/>
                    <a:lstStyle/>
                    <a:p>
                      <a:pPr marL="0" lvl="0" indent="0" algn="just" rtl="0">
                        <a:spcBef>
                          <a:spcPts val="0"/>
                        </a:spcBef>
                        <a:spcAft>
                          <a:spcPts val="0"/>
                        </a:spcAft>
                        <a:buNone/>
                      </a:pPr>
                      <a:r>
                        <a:rPr lang="en" sz="1200">
                          <a:solidFill>
                            <a:schemeClr val="lt2"/>
                          </a:solidFill>
                          <a:latin typeface="Times New Roman"/>
                          <a:ea typeface="Times New Roman"/>
                          <a:cs typeface="Times New Roman"/>
                          <a:sym typeface="Times New Roman"/>
                        </a:rPr>
                        <a:t>8.10 s</a:t>
                      </a:r>
                      <a:endParaRPr sz="1200">
                        <a:solidFill>
                          <a:schemeClr val="lt2"/>
                        </a:solidFill>
                        <a:latin typeface="Times New Roman"/>
                        <a:ea typeface="Times New Roman"/>
                        <a:cs typeface="Times New Roman"/>
                        <a:sym typeface="Times New Roman"/>
                      </a:endParaRPr>
                    </a:p>
                  </a:txBody>
                  <a:tcPr marL="91425" marR="91425" marT="91425" marB="91425"/>
                </a:tc>
                <a:tc>
                  <a:txBody>
                    <a:bodyPr/>
                    <a:lstStyle/>
                    <a:p>
                      <a:pPr marL="0" lvl="0" indent="0" algn="just" rtl="0">
                        <a:spcBef>
                          <a:spcPts val="0"/>
                        </a:spcBef>
                        <a:spcAft>
                          <a:spcPts val="0"/>
                        </a:spcAft>
                        <a:buNone/>
                      </a:pPr>
                      <a:r>
                        <a:rPr lang="en" sz="1200">
                          <a:solidFill>
                            <a:schemeClr val="lt2"/>
                          </a:solidFill>
                          <a:latin typeface="Times New Roman"/>
                          <a:ea typeface="Times New Roman"/>
                          <a:cs typeface="Times New Roman"/>
                          <a:sym typeface="Times New Roman"/>
                        </a:rPr>
                        <a:t>2436</a:t>
                      </a:r>
                      <a:endParaRPr sz="1200">
                        <a:solidFill>
                          <a:schemeClr val="lt2"/>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2"/>
                  </a:ext>
                </a:extLst>
              </a:tr>
              <a:tr h="336380">
                <a:tc>
                  <a:txBody>
                    <a:bodyPr/>
                    <a:lstStyle/>
                    <a:p>
                      <a:pPr marL="0" lvl="0" indent="0" algn="just" rtl="0">
                        <a:spcBef>
                          <a:spcPts val="0"/>
                        </a:spcBef>
                        <a:spcAft>
                          <a:spcPts val="0"/>
                        </a:spcAft>
                        <a:buNone/>
                      </a:pPr>
                      <a:r>
                        <a:rPr lang="en" sz="1200">
                          <a:solidFill>
                            <a:schemeClr val="lt2"/>
                          </a:solidFill>
                          <a:latin typeface="Times New Roman"/>
                          <a:ea typeface="Times New Roman"/>
                          <a:cs typeface="Times New Roman"/>
                          <a:sym typeface="Times New Roman"/>
                        </a:rPr>
                        <a:t>GoogleNet </a:t>
                      </a:r>
                      <a:endParaRPr sz="1200">
                        <a:solidFill>
                          <a:schemeClr val="lt2"/>
                        </a:solidFill>
                        <a:latin typeface="Times New Roman"/>
                        <a:ea typeface="Times New Roman"/>
                        <a:cs typeface="Times New Roman"/>
                        <a:sym typeface="Times New Roman"/>
                      </a:endParaRPr>
                    </a:p>
                  </a:txBody>
                  <a:tcPr marL="91425" marR="91425" marT="91425" marB="91425"/>
                </a:tc>
                <a:tc>
                  <a:txBody>
                    <a:bodyPr/>
                    <a:lstStyle/>
                    <a:p>
                      <a:pPr marL="0" lvl="0" indent="0" algn="just" rtl="0">
                        <a:spcBef>
                          <a:spcPts val="0"/>
                        </a:spcBef>
                        <a:spcAft>
                          <a:spcPts val="0"/>
                        </a:spcAft>
                        <a:buNone/>
                      </a:pPr>
                      <a:r>
                        <a:rPr lang="en" sz="1200">
                          <a:solidFill>
                            <a:schemeClr val="lt2"/>
                          </a:solidFill>
                          <a:latin typeface="Times New Roman"/>
                          <a:ea typeface="Times New Roman"/>
                          <a:cs typeface="Times New Roman"/>
                          <a:sym typeface="Times New Roman"/>
                        </a:rPr>
                        <a:t>95.94%</a:t>
                      </a:r>
                      <a:endParaRPr sz="1200">
                        <a:solidFill>
                          <a:schemeClr val="lt2"/>
                        </a:solidFill>
                        <a:latin typeface="Times New Roman"/>
                        <a:ea typeface="Times New Roman"/>
                        <a:cs typeface="Times New Roman"/>
                        <a:sym typeface="Times New Roman"/>
                      </a:endParaRPr>
                    </a:p>
                  </a:txBody>
                  <a:tcPr marL="91425" marR="91425" marT="91425" marB="91425"/>
                </a:tc>
                <a:tc>
                  <a:txBody>
                    <a:bodyPr/>
                    <a:lstStyle/>
                    <a:p>
                      <a:pPr marL="0" lvl="0" indent="0" algn="just" rtl="0">
                        <a:spcBef>
                          <a:spcPts val="0"/>
                        </a:spcBef>
                        <a:spcAft>
                          <a:spcPts val="0"/>
                        </a:spcAft>
                        <a:buNone/>
                      </a:pPr>
                      <a:r>
                        <a:rPr lang="en" sz="1200">
                          <a:solidFill>
                            <a:schemeClr val="lt2"/>
                          </a:solidFill>
                          <a:latin typeface="Times New Roman"/>
                          <a:ea typeface="Times New Roman"/>
                          <a:cs typeface="Times New Roman"/>
                          <a:sym typeface="Times New Roman"/>
                        </a:rPr>
                        <a:t>96.03%</a:t>
                      </a:r>
                      <a:endParaRPr sz="1200">
                        <a:solidFill>
                          <a:schemeClr val="lt2"/>
                        </a:solidFill>
                        <a:latin typeface="Times New Roman"/>
                        <a:ea typeface="Times New Roman"/>
                        <a:cs typeface="Times New Roman"/>
                        <a:sym typeface="Times New Roman"/>
                      </a:endParaRPr>
                    </a:p>
                  </a:txBody>
                  <a:tcPr marL="91425" marR="91425" marT="91425" marB="91425"/>
                </a:tc>
                <a:tc>
                  <a:txBody>
                    <a:bodyPr/>
                    <a:lstStyle/>
                    <a:p>
                      <a:pPr marL="0" lvl="0" indent="0" algn="just" rtl="0">
                        <a:spcBef>
                          <a:spcPts val="0"/>
                        </a:spcBef>
                        <a:spcAft>
                          <a:spcPts val="0"/>
                        </a:spcAft>
                        <a:buNone/>
                      </a:pPr>
                      <a:r>
                        <a:rPr lang="en" sz="1200">
                          <a:solidFill>
                            <a:schemeClr val="lt2"/>
                          </a:solidFill>
                          <a:latin typeface="Times New Roman"/>
                          <a:ea typeface="Times New Roman"/>
                          <a:cs typeface="Times New Roman"/>
                          <a:sym typeface="Times New Roman"/>
                        </a:rPr>
                        <a:t>95.94%</a:t>
                      </a:r>
                      <a:endParaRPr sz="1200">
                        <a:solidFill>
                          <a:schemeClr val="lt2"/>
                        </a:solidFill>
                        <a:latin typeface="Times New Roman"/>
                        <a:ea typeface="Times New Roman"/>
                        <a:cs typeface="Times New Roman"/>
                        <a:sym typeface="Times New Roman"/>
                      </a:endParaRPr>
                    </a:p>
                  </a:txBody>
                  <a:tcPr marL="91425" marR="91425" marT="91425" marB="91425"/>
                </a:tc>
                <a:tc>
                  <a:txBody>
                    <a:bodyPr/>
                    <a:lstStyle/>
                    <a:p>
                      <a:pPr marL="0" lvl="0" indent="0" algn="just" rtl="0">
                        <a:spcBef>
                          <a:spcPts val="0"/>
                        </a:spcBef>
                        <a:spcAft>
                          <a:spcPts val="0"/>
                        </a:spcAft>
                        <a:buNone/>
                      </a:pPr>
                      <a:r>
                        <a:rPr lang="en" sz="1200">
                          <a:solidFill>
                            <a:schemeClr val="lt2"/>
                          </a:solidFill>
                          <a:latin typeface="Times New Roman"/>
                          <a:ea typeface="Times New Roman"/>
                          <a:cs typeface="Times New Roman"/>
                          <a:sym typeface="Times New Roman"/>
                        </a:rPr>
                        <a:t>95.90%</a:t>
                      </a:r>
                      <a:endParaRPr sz="1200">
                        <a:solidFill>
                          <a:schemeClr val="lt2"/>
                        </a:solidFill>
                        <a:latin typeface="Times New Roman"/>
                        <a:ea typeface="Times New Roman"/>
                        <a:cs typeface="Times New Roman"/>
                        <a:sym typeface="Times New Roman"/>
                      </a:endParaRPr>
                    </a:p>
                  </a:txBody>
                  <a:tcPr marL="91425" marR="91425" marT="91425" marB="91425"/>
                </a:tc>
                <a:tc>
                  <a:txBody>
                    <a:bodyPr/>
                    <a:lstStyle/>
                    <a:p>
                      <a:pPr marL="0" lvl="0" indent="0" algn="just" rtl="0">
                        <a:spcBef>
                          <a:spcPts val="0"/>
                        </a:spcBef>
                        <a:spcAft>
                          <a:spcPts val="0"/>
                        </a:spcAft>
                        <a:buNone/>
                      </a:pPr>
                      <a:r>
                        <a:rPr lang="en" sz="1200">
                          <a:solidFill>
                            <a:schemeClr val="lt2"/>
                          </a:solidFill>
                          <a:latin typeface="Times New Roman"/>
                          <a:ea typeface="Times New Roman"/>
                          <a:cs typeface="Times New Roman"/>
                          <a:sym typeface="Times New Roman"/>
                        </a:rPr>
                        <a:t>95.90%</a:t>
                      </a:r>
                      <a:endParaRPr sz="1200">
                        <a:solidFill>
                          <a:schemeClr val="lt2"/>
                        </a:solidFill>
                        <a:latin typeface="Times New Roman"/>
                        <a:ea typeface="Times New Roman"/>
                        <a:cs typeface="Times New Roman"/>
                        <a:sym typeface="Times New Roman"/>
                      </a:endParaRPr>
                    </a:p>
                  </a:txBody>
                  <a:tcPr marL="91425" marR="91425" marT="91425" marB="91425"/>
                </a:tc>
                <a:tc>
                  <a:txBody>
                    <a:bodyPr/>
                    <a:lstStyle/>
                    <a:p>
                      <a:pPr marL="0" lvl="0" indent="0" algn="just" rtl="0">
                        <a:spcBef>
                          <a:spcPts val="0"/>
                        </a:spcBef>
                        <a:spcAft>
                          <a:spcPts val="0"/>
                        </a:spcAft>
                        <a:buNone/>
                      </a:pPr>
                      <a:r>
                        <a:rPr lang="en" sz="1200">
                          <a:solidFill>
                            <a:schemeClr val="lt2"/>
                          </a:solidFill>
                          <a:latin typeface="Times New Roman"/>
                          <a:ea typeface="Times New Roman"/>
                          <a:cs typeface="Times New Roman"/>
                          <a:sym typeface="Times New Roman"/>
                        </a:rPr>
                        <a:t>—</a:t>
                      </a:r>
                      <a:endParaRPr sz="1200">
                        <a:solidFill>
                          <a:schemeClr val="lt2"/>
                        </a:solidFill>
                        <a:latin typeface="Times New Roman"/>
                        <a:ea typeface="Times New Roman"/>
                        <a:cs typeface="Times New Roman"/>
                        <a:sym typeface="Times New Roman"/>
                      </a:endParaRPr>
                    </a:p>
                  </a:txBody>
                  <a:tcPr marL="91425" marR="91425" marT="91425" marB="91425"/>
                </a:tc>
                <a:tc>
                  <a:txBody>
                    <a:bodyPr/>
                    <a:lstStyle/>
                    <a:p>
                      <a:pPr marL="0" lvl="0" indent="0" algn="just" rtl="0">
                        <a:spcBef>
                          <a:spcPts val="0"/>
                        </a:spcBef>
                        <a:spcAft>
                          <a:spcPts val="0"/>
                        </a:spcAft>
                        <a:buNone/>
                      </a:pPr>
                      <a:r>
                        <a:rPr lang="en" sz="1200">
                          <a:solidFill>
                            <a:schemeClr val="lt2"/>
                          </a:solidFill>
                          <a:latin typeface="Times New Roman"/>
                          <a:ea typeface="Times New Roman"/>
                          <a:cs typeface="Times New Roman"/>
                          <a:sym typeface="Times New Roman"/>
                        </a:rPr>
                        <a:t>—</a:t>
                      </a:r>
                      <a:endParaRPr sz="1200">
                        <a:solidFill>
                          <a:schemeClr val="lt2"/>
                        </a:solidFill>
                        <a:latin typeface="Times New Roman"/>
                        <a:ea typeface="Times New Roman"/>
                        <a:cs typeface="Times New Roman"/>
                        <a:sym typeface="Times New Roman"/>
                      </a:endParaRPr>
                    </a:p>
                  </a:txBody>
                  <a:tcPr marL="91425" marR="91425" marT="91425" marB="91425"/>
                </a:tc>
                <a:tc>
                  <a:txBody>
                    <a:bodyPr/>
                    <a:lstStyle/>
                    <a:p>
                      <a:pPr marL="0" lvl="0" indent="0" algn="just" rtl="0">
                        <a:spcBef>
                          <a:spcPts val="0"/>
                        </a:spcBef>
                        <a:spcAft>
                          <a:spcPts val="0"/>
                        </a:spcAft>
                        <a:buNone/>
                      </a:pPr>
                      <a:r>
                        <a:rPr lang="en" sz="1200">
                          <a:solidFill>
                            <a:schemeClr val="lt2"/>
                          </a:solidFill>
                          <a:latin typeface="Times New Roman"/>
                          <a:ea typeface="Times New Roman"/>
                          <a:cs typeface="Times New Roman"/>
                          <a:sym typeface="Times New Roman"/>
                        </a:rPr>
                        <a:t>2436</a:t>
                      </a:r>
                      <a:endParaRPr sz="1200">
                        <a:solidFill>
                          <a:schemeClr val="lt2"/>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3"/>
                  </a:ext>
                </a:extLst>
              </a:tr>
              <a:tr h="336380">
                <a:tc>
                  <a:txBody>
                    <a:bodyPr/>
                    <a:lstStyle/>
                    <a:p>
                      <a:pPr marL="0" lvl="0" indent="0" algn="just" rtl="0">
                        <a:spcBef>
                          <a:spcPts val="0"/>
                        </a:spcBef>
                        <a:spcAft>
                          <a:spcPts val="0"/>
                        </a:spcAft>
                        <a:buNone/>
                      </a:pPr>
                      <a:r>
                        <a:rPr lang="en" sz="1200">
                          <a:solidFill>
                            <a:schemeClr val="lt2"/>
                          </a:solidFill>
                          <a:latin typeface="Times New Roman"/>
                          <a:ea typeface="Times New Roman"/>
                          <a:cs typeface="Times New Roman"/>
                          <a:sym typeface="Times New Roman"/>
                        </a:rPr>
                        <a:t>ResNet50 </a:t>
                      </a:r>
                      <a:endParaRPr sz="1200">
                        <a:solidFill>
                          <a:schemeClr val="lt2"/>
                        </a:solidFill>
                        <a:latin typeface="Times New Roman"/>
                        <a:ea typeface="Times New Roman"/>
                        <a:cs typeface="Times New Roman"/>
                        <a:sym typeface="Times New Roman"/>
                      </a:endParaRPr>
                    </a:p>
                  </a:txBody>
                  <a:tcPr marL="91425" marR="91425" marT="91425" marB="91425"/>
                </a:tc>
                <a:tc>
                  <a:txBody>
                    <a:bodyPr/>
                    <a:lstStyle/>
                    <a:p>
                      <a:pPr marL="0" lvl="0" indent="0" algn="just" rtl="0">
                        <a:spcBef>
                          <a:spcPts val="0"/>
                        </a:spcBef>
                        <a:spcAft>
                          <a:spcPts val="0"/>
                        </a:spcAft>
                        <a:buNone/>
                      </a:pPr>
                      <a:r>
                        <a:rPr lang="en" sz="1200">
                          <a:solidFill>
                            <a:schemeClr val="lt2"/>
                          </a:solidFill>
                          <a:latin typeface="Times New Roman"/>
                          <a:ea typeface="Times New Roman"/>
                          <a:cs typeface="Times New Roman"/>
                          <a:sym typeface="Times New Roman"/>
                        </a:rPr>
                        <a:t>95.50%</a:t>
                      </a:r>
                      <a:endParaRPr sz="1200">
                        <a:solidFill>
                          <a:schemeClr val="lt2"/>
                        </a:solidFill>
                        <a:latin typeface="Times New Roman"/>
                        <a:ea typeface="Times New Roman"/>
                        <a:cs typeface="Times New Roman"/>
                        <a:sym typeface="Times New Roman"/>
                      </a:endParaRPr>
                    </a:p>
                  </a:txBody>
                  <a:tcPr marL="91425" marR="91425" marT="91425" marB="91425"/>
                </a:tc>
                <a:tc>
                  <a:txBody>
                    <a:bodyPr/>
                    <a:lstStyle/>
                    <a:p>
                      <a:pPr marL="0" lvl="0" indent="0" algn="just" rtl="0">
                        <a:spcBef>
                          <a:spcPts val="0"/>
                        </a:spcBef>
                        <a:spcAft>
                          <a:spcPts val="0"/>
                        </a:spcAft>
                        <a:buNone/>
                      </a:pPr>
                      <a:r>
                        <a:rPr lang="en" sz="1200">
                          <a:solidFill>
                            <a:schemeClr val="lt2"/>
                          </a:solidFill>
                          <a:latin typeface="Times New Roman"/>
                          <a:ea typeface="Times New Roman"/>
                          <a:cs typeface="Times New Roman"/>
                          <a:sym typeface="Times New Roman"/>
                        </a:rPr>
                        <a:t>96.00%</a:t>
                      </a:r>
                      <a:endParaRPr sz="1200">
                        <a:solidFill>
                          <a:schemeClr val="lt2"/>
                        </a:solidFill>
                        <a:latin typeface="Times New Roman"/>
                        <a:ea typeface="Times New Roman"/>
                        <a:cs typeface="Times New Roman"/>
                        <a:sym typeface="Times New Roman"/>
                      </a:endParaRPr>
                    </a:p>
                  </a:txBody>
                  <a:tcPr marL="91425" marR="91425" marT="91425" marB="91425"/>
                </a:tc>
                <a:tc>
                  <a:txBody>
                    <a:bodyPr/>
                    <a:lstStyle/>
                    <a:p>
                      <a:pPr marL="0" lvl="0" indent="0" algn="just" rtl="0">
                        <a:spcBef>
                          <a:spcPts val="0"/>
                        </a:spcBef>
                        <a:spcAft>
                          <a:spcPts val="0"/>
                        </a:spcAft>
                        <a:buNone/>
                      </a:pPr>
                      <a:r>
                        <a:rPr lang="en" sz="1200">
                          <a:solidFill>
                            <a:schemeClr val="lt2"/>
                          </a:solidFill>
                          <a:latin typeface="Times New Roman"/>
                          <a:ea typeface="Times New Roman"/>
                          <a:cs typeface="Times New Roman"/>
                          <a:sym typeface="Times New Roman"/>
                        </a:rPr>
                        <a:t>96.00%</a:t>
                      </a:r>
                      <a:endParaRPr sz="1200">
                        <a:solidFill>
                          <a:schemeClr val="lt2"/>
                        </a:solidFill>
                        <a:latin typeface="Times New Roman"/>
                        <a:ea typeface="Times New Roman"/>
                        <a:cs typeface="Times New Roman"/>
                        <a:sym typeface="Times New Roman"/>
                      </a:endParaRPr>
                    </a:p>
                  </a:txBody>
                  <a:tcPr marL="91425" marR="91425" marT="91425" marB="91425"/>
                </a:tc>
                <a:tc>
                  <a:txBody>
                    <a:bodyPr/>
                    <a:lstStyle/>
                    <a:p>
                      <a:pPr marL="0" lvl="0" indent="0" algn="just" rtl="0">
                        <a:spcBef>
                          <a:spcPts val="0"/>
                        </a:spcBef>
                        <a:spcAft>
                          <a:spcPts val="0"/>
                        </a:spcAft>
                        <a:buNone/>
                      </a:pPr>
                      <a:r>
                        <a:rPr lang="en" sz="1200">
                          <a:solidFill>
                            <a:schemeClr val="lt2"/>
                          </a:solidFill>
                          <a:latin typeface="Times New Roman"/>
                          <a:ea typeface="Times New Roman"/>
                          <a:cs typeface="Times New Roman"/>
                          <a:sym typeface="Times New Roman"/>
                        </a:rPr>
                        <a:t>96.00%</a:t>
                      </a:r>
                      <a:endParaRPr sz="1200">
                        <a:solidFill>
                          <a:schemeClr val="lt2"/>
                        </a:solidFill>
                        <a:latin typeface="Times New Roman"/>
                        <a:ea typeface="Times New Roman"/>
                        <a:cs typeface="Times New Roman"/>
                        <a:sym typeface="Times New Roman"/>
                      </a:endParaRPr>
                    </a:p>
                  </a:txBody>
                  <a:tcPr marL="91425" marR="91425" marT="91425" marB="91425"/>
                </a:tc>
                <a:tc>
                  <a:txBody>
                    <a:bodyPr/>
                    <a:lstStyle/>
                    <a:p>
                      <a:pPr marL="0" lvl="0" indent="0" algn="just" rtl="0">
                        <a:spcBef>
                          <a:spcPts val="0"/>
                        </a:spcBef>
                        <a:spcAft>
                          <a:spcPts val="0"/>
                        </a:spcAft>
                        <a:buNone/>
                      </a:pPr>
                      <a:r>
                        <a:rPr lang="en" sz="1200">
                          <a:solidFill>
                            <a:schemeClr val="lt2"/>
                          </a:solidFill>
                          <a:latin typeface="Times New Roman"/>
                          <a:ea typeface="Times New Roman"/>
                          <a:cs typeface="Times New Roman"/>
                          <a:sym typeface="Times New Roman"/>
                        </a:rPr>
                        <a:t>94.00%</a:t>
                      </a:r>
                      <a:endParaRPr sz="1200">
                        <a:solidFill>
                          <a:schemeClr val="lt2"/>
                        </a:solidFill>
                        <a:latin typeface="Times New Roman"/>
                        <a:ea typeface="Times New Roman"/>
                        <a:cs typeface="Times New Roman"/>
                        <a:sym typeface="Times New Roman"/>
                      </a:endParaRPr>
                    </a:p>
                  </a:txBody>
                  <a:tcPr marL="91425" marR="91425" marT="91425" marB="91425"/>
                </a:tc>
                <a:tc>
                  <a:txBody>
                    <a:bodyPr/>
                    <a:lstStyle/>
                    <a:p>
                      <a:pPr marL="0" lvl="0" indent="0" algn="just" rtl="0">
                        <a:spcBef>
                          <a:spcPts val="0"/>
                        </a:spcBef>
                        <a:spcAft>
                          <a:spcPts val="0"/>
                        </a:spcAft>
                        <a:buNone/>
                      </a:pPr>
                      <a:r>
                        <a:rPr lang="en" sz="1200">
                          <a:solidFill>
                            <a:schemeClr val="lt2"/>
                          </a:solidFill>
                          <a:latin typeface="Times New Roman"/>
                          <a:ea typeface="Times New Roman"/>
                          <a:cs typeface="Times New Roman"/>
                          <a:sym typeface="Times New Roman"/>
                        </a:rPr>
                        <a:t>2.51 min</a:t>
                      </a:r>
                      <a:endParaRPr sz="1200">
                        <a:solidFill>
                          <a:schemeClr val="lt2"/>
                        </a:solidFill>
                        <a:latin typeface="Times New Roman"/>
                        <a:ea typeface="Times New Roman"/>
                        <a:cs typeface="Times New Roman"/>
                        <a:sym typeface="Times New Roman"/>
                      </a:endParaRPr>
                    </a:p>
                  </a:txBody>
                  <a:tcPr marL="91425" marR="91425" marT="91425" marB="91425"/>
                </a:tc>
                <a:tc>
                  <a:txBody>
                    <a:bodyPr/>
                    <a:lstStyle/>
                    <a:p>
                      <a:pPr marL="0" lvl="0" indent="0" algn="just" rtl="0">
                        <a:spcBef>
                          <a:spcPts val="0"/>
                        </a:spcBef>
                        <a:spcAft>
                          <a:spcPts val="0"/>
                        </a:spcAft>
                        <a:buNone/>
                      </a:pPr>
                      <a:r>
                        <a:rPr lang="en" sz="1200">
                          <a:solidFill>
                            <a:schemeClr val="lt2"/>
                          </a:solidFill>
                          <a:latin typeface="Times New Roman"/>
                          <a:ea typeface="Times New Roman"/>
                          <a:cs typeface="Times New Roman"/>
                          <a:sym typeface="Times New Roman"/>
                        </a:rPr>
                        <a:t>3.60 s</a:t>
                      </a:r>
                      <a:endParaRPr sz="1200">
                        <a:solidFill>
                          <a:schemeClr val="lt2"/>
                        </a:solidFill>
                        <a:latin typeface="Times New Roman"/>
                        <a:ea typeface="Times New Roman"/>
                        <a:cs typeface="Times New Roman"/>
                        <a:sym typeface="Times New Roman"/>
                      </a:endParaRPr>
                    </a:p>
                  </a:txBody>
                  <a:tcPr marL="91425" marR="91425" marT="91425" marB="91425"/>
                </a:tc>
                <a:tc>
                  <a:txBody>
                    <a:bodyPr/>
                    <a:lstStyle/>
                    <a:p>
                      <a:pPr marL="0" lvl="0" indent="0" algn="just" rtl="0">
                        <a:spcBef>
                          <a:spcPts val="0"/>
                        </a:spcBef>
                        <a:spcAft>
                          <a:spcPts val="0"/>
                        </a:spcAft>
                        <a:buNone/>
                      </a:pPr>
                      <a:r>
                        <a:rPr lang="en" sz="1200">
                          <a:solidFill>
                            <a:schemeClr val="lt2"/>
                          </a:solidFill>
                          <a:latin typeface="Times New Roman"/>
                          <a:ea typeface="Times New Roman"/>
                          <a:cs typeface="Times New Roman"/>
                          <a:sym typeface="Times New Roman"/>
                        </a:rPr>
                        <a:t>672</a:t>
                      </a:r>
                      <a:endParaRPr sz="1200">
                        <a:solidFill>
                          <a:schemeClr val="lt2"/>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4"/>
                  </a:ext>
                </a:extLst>
              </a:tr>
              <a:tr h="336380">
                <a:tc>
                  <a:txBody>
                    <a:bodyPr/>
                    <a:lstStyle/>
                    <a:p>
                      <a:pPr marL="0" lvl="0" indent="0" algn="just" rtl="0">
                        <a:spcBef>
                          <a:spcPts val="0"/>
                        </a:spcBef>
                        <a:spcAft>
                          <a:spcPts val="0"/>
                        </a:spcAft>
                        <a:buNone/>
                      </a:pPr>
                      <a:r>
                        <a:rPr lang="en" sz="1200">
                          <a:solidFill>
                            <a:schemeClr val="lt2"/>
                          </a:solidFill>
                          <a:latin typeface="Times New Roman"/>
                          <a:ea typeface="Times New Roman"/>
                          <a:cs typeface="Times New Roman"/>
                          <a:sym typeface="Times New Roman"/>
                        </a:rPr>
                        <a:t>DenseNet</a:t>
                      </a:r>
                      <a:endParaRPr sz="1200">
                        <a:solidFill>
                          <a:schemeClr val="lt2"/>
                        </a:solidFill>
                        <a:latin typeface="Times New Roman"/>
                        <a:ea typeface="Times New Roman"/>
                        <a:cs typeface="Times New Roman"/>
                        <a:sym typeface="Times New Roman"/>
                      </a:endParaRPr>
                    </a:p>
                  </a:txBody>
                  <a:tcPr marL="91425" marR="91425" marT="91425" marB="91425"/>
                </a:tc>
                <a:tc>
                  <a:txBody>
                    <a:bodyPr/>
                    <a:lstStyle/>
                    <a:p>
                      <a:pPr marL="0" lvl="0" indent="0" algn="just" rtl="0">
                        <a:spcBef>
                          <a:spcPts val="0"/>
                        </a:spcBef>
                        <a:spcAft>
                          <a:spcPts val="0"/>
                        </a:spcAft>
                        <a:buNone/>
                      </a:pPr>
                      <a:r>
                        <a:rPr lang="en" sz="1200" dirty="0">
                          <a:solidFill>
                            <a:schemeClr val="lt2"/>
                          </a:solidFill>
                          <a:latin typeface="Times New Roman"/>
                          <a:ea typeface="Times New Roman"/>
                          <a:cs typeface="Times New Roman"/>
                          <a:sym typeface="Times New Roman"/>
                        </a:rPr>
                        <a:t>94.13%</a:t>
                      </a:r>
                      <a:endParaRPr sz="1200" dirty="0">
                        <a:solidFill>
                          <a:schemeClr val="lt2"/>
                        </a:solidFill>
                        <a:latin typeface="Times New Roman"/>
                        <a:ea typeface="Times New Roman"/>
                        <a:cs typeface="Times New Roman"/>
                        <a:sym typeface="Times New Roman"/>
                      </a:endParaRPr>
                    </a:p>
                  </a:txBody>
                  <a:tcPr marL="91425" marR="91425" marT="91425" marB="91425"/>
                </a:tc>
                <a:tc>
                  <a:txBody>
                    <a:bodyPr/>
                    <a:lstStyle/>
                    <a:p>
                      <a:pPr marL="0" lvl="0" indent="0" algn="just" rtl="0">
                        <a:spcBef>
                          <a:spcPts val="0"/>
                        </a:spcBef>
                        <a:spcAft>
                          <a:spcPts val="0"/>
                        </a:spcAft>
                        <a:buNone/>
                      </a:pPr>
                      <a:r>
                        <a:rPr lang="en" sz="1200">
                          <a:solidFill>
                            <a:schemeClr val="lt2"/>
                          </a:solidFill>
                          <a:latin typeface="Times New Roman"/>
                          <a:ea typeface="Times New Roman"/>
                          <a:cs typeface="Times New Roman"/>
                          <a:sym typeface="Times New Roman"/>
                        </a:rPr>
                        <a:t>94.30%</a:t>
                      </a:r>
                      <a:endParaRPr sz="1200">
                        <a:solidFill>
                          <a:schemeClr val="lt2"/>
                        </a:solidFill>
                        <a:latin typeface="Times New Roman"/>
                        <a:ea typeface="Times New Roman"/>
                        <a:cs typeface="Times New Roman"/>
                        <a:sym typeface="Times New Roman"/>
                      </a:endParaRPr>
                    </a:p>
                  </a:txBody>
                  <a:tcPr marL="91425" marR="91425" marT="91425" marB="91425"/>
                </a:tc>
                <a:tc>
                  <a:txBody>
                    <a:bodyPr/>
                    <a:lstStyle/>
                    <a:p>
                      <a:pPr marL="0" lvl="0" indent="0" algn="just" rtl="0">
                        <a:spcBef>
                          <a:spcPts val="0"/>
                        </a:spcBef>
                        <a:spcAft>
                          <a:spcPts val="0"/>
                        </a:spcAft>
                        <a:buNone/>
                      </a:pPr>
                      <a:r>
                        <a:rPr lang="en" sz="1200">
                          <a:solidFill>
                            <a:schemeClr val="lt2"/>
                          </a:solidFill>
                          <a:latin typeface="Times New Roman"/>
                          <a:ea typeface="Times New Roman"/>
                          <a:cs typeface="Times New Roman"/>
                          <a:sym typeface="Times New Roman"/>
                        </a:rPr>
                        <a:t>94.13%</a:t>
                      </a:r>
                      <a:endParaRPr sz="1200">
                        <a:solidFill>
                          <a:schemeClr val="lt2"/>
                        </a:solidFill>
                        <a:latin typeface="Times New Roman"/>
                        <a:ea typeface="Times New Roman"/>
                        <a:cs typeface="Times New Roman"/>
                        <a:sym typeface="Times New Roman"/>
                      </a:endParaRPr>
                    </a:p>
                  </a:txBody>
                  <a:tcPr marL="91425" marR="91425" marT="91425" marB="91425"/>
                </a:tc>
                <a:tc>
                  <a:txBody>
                    <a:bodyPr/>
                    <a:lstStyle/>
                    <a:p>
                      <a:pPr marL="0" lvl="0" indent="0" algn="just" rtl="0">
                        <a:spcBef>
                          <a:spcPts val="0"/>
                        </a:spcBef>
                        <a:spcAft>
                          <a:spcPts val="0"/>
                        </a:spcAft>
                        <a:buNone/>
                      </a:pPr>
                      <a:r>
                        <a:rPr lang="en" sz="1200">
                          <a:solidFill>
                            <a:schemeClr val="lt2"/>
                          </a:solidFill>
                          <a:latin typeface="Times New Roman"/>
                          <a:ea typeface="Times New Roman"/>
                          <a:cs typeface="Times New Roman"/>
                          <a:sym typeface="Times New Roman"/>
                        </a:rPr>
                        <a:t>94.09%</a:t>
                      </a:r>
                      <a:endParaRPr sz="1200">
                        <a:solidFill>
                          <a:schemeClr val="lt2"/>
                        </a:solidFill>
                        <a:latin typeface="Times New Roman"/>
                        <a:ea typeface="Times New Roman"/>
                        <a:cs typeface="Times New Roman"/>
                        <a:sym typeface="Times New Roman"/>
                      </a:endParaRPr>
                    </a:p>
                  </a:txBody>
                  <a:tcPr marL="91425" marR="91425" marT="91425" marB="91425"/>
                </a:tc>
                <a:tc>
                  <a:txBody>
                    <a:bodyPr/>
                    <a:lstStyle/>
                    <a:p>
                      <a:pPr marL="0" lvl="0" indent="0" algn="just" rtl="0">
                        <a:spcBef>
                          <a:spcPts val="0"/>
                        </a:spcBef>
                        <a:spcAft>
                          <a:spcPts val="0"/>
                        </a:spcAft>
                        <a:buNone/>
                      </a:pPr>
                      <a:r>
                        <a:rPr lang="en" sz="1200">
                          <a:solidFill>
                            <a:schemeClr val="lt2"/>
                          </a:solidFill>
                          <a:latin typeface="Times New Roman"/>
                          <a:ea typeface="Times New Roman"/>
                          <a:cs typeface="Times New Roman"/>
                          <a:sym typeface="Times New Roman"/>
                        </a:rPr>
                        <a:t>94.10%</a:t>
                      </a:r>
                      <a:endParaRPr sz="1200">
                        <a:solidFill>
                          <a:schemeClr val="lt2"/>
                        </a:solidFill>
                        <a:latin typeface="Times New Roman"/>
                        <a:ea typeface="Times New Roman"/>
                        <a:cs typeface="Times New Roman"/>
                        <a:sym typeface="Times New Roman"/>
                      </a:endParaRPr>
                    </a:p>
                  </a:txBody>
                  <a:tcPr marL="91425" marR="91425" marT="91425" marB="91425"/>
                </a:tc>
                <a:tc>
                  <a:txBody>
                    <a:bodyPr/>
                    <a:lstStyle/>
                    <a:p>
                      <a:pPr marL="0" lvl="0" indent="0" algn="just" rtl="0">
                        <a:spcBef>
                          <a:spcPts val="0"/>
                        </a:spcBef>
                        <a:spcAft>
                          <a:spcPts val="0"/>
                        </a:spcAft>
                        <a:buNone/>
                      </a:pPr>
                      <a:r>
                        <a:rPr lang="en" sz="1200">
                          <a:solidFill>
                            <a:schemeClr val="lt2"/>
                          </a:solidFill>
                          <a:latin typeface="Times New Roman"/>
                          <a:ea typeface="Times New Roman"/>
                          <a:cs typeface="Times New Roman"/>
                          <a:sym typeface="Times New Roman"/>
                        </a:rPr>
                        <a:t>30.14 min</a:t>
                      </a:r>
                      <a:endParaRPr sz="1200">
                        <a:solidFill>
                          <a:schemeClr val="lt2"/>
                        </a:solidFill>
                        <a:latin typeface="Times New Roman"/>
                        <a:ea typeface="Times New Roman"/>
                        <a:cs typeface="Times New Roman"/>
                        <a:sym typeface="Times New Roman"/>
                      </a:endParaRPr>
                    </a:p>
                  </a:txBody>
                  <a:tcPr marL="91425" marR="91425" marT="91425" marB="91425"/>
                </a:tc>
                <a:tc>
                  <a:txBody>
                    <a:bodyPr/>
                    <a:lstStyle/>
                    <a:p>
                      <a:pPr marL="0" lvl="0" indent="0" algn="just" rtl="0">
                        <a:spcBef>
                          <a:spcPts val="0"/>
                        </a:spcBef>
                        <a:spcAft>
                          <a:spcPts val="0"/>
                        </a:spcAft>
                        <a:buNone/>
                      </a:pPr>
                      <a:r>
                        <a:rPr lang="en" sz="1200">
                          <a:solidFill>
                            <a:schemeClr val="lt2"/>
                          </a:solidFill>
                          <a:latin typeface="Times New Roman"/>
                          <a:ea typeface="Times New Roman"/>
                          <a:cs typeface="Times New Roman"/>
                          <a:sym typeface="Times New Roman"/>
                        </a:rPr>
                        <a:t>8.79 s</a:t>
                      </a:r>
                      <a:endParaRPr sz="1200">
                        <a:solidFill>
                          <a:schemeClr val="lt2"/>
                        </a:solidFill>
                        <a:latin typeface="Times New Roman"/>
                        <a:ea typeface="Times New Roman"/>
                        <a:cs typeface="Times New Roman"/>
                        <a:sym typeface="Times New Roman"/>
                      </a:endParaRPr>
                    </a:p>
                  </a:txBody>
                  <a:tcPr marL="91425" marR="91425" marT="91425" marB="91425"/>
                </a:tc>
                <a:tc>
                  <a:txBody>
                    <a:bodyPr/>
                    <a:lstStyle/>
                    <a:p>
                      <a:pPr marL="0" lvl="0" indent="0" algn="just" rtl="0">
                        <a:spcBef>
                          <a:spcPts val="0"/>
                        </a:spcBef>
                        <a:spcAft>
                          <a:spcPts val="0"/>
                        </a:spcAft>
                        <a:buNone/>
                      </a:pPr>
                      <a:r>
                        <a:rPr lang="en" sz="1200">
                          <a:solidFill>
                            <a:schemeClr val="lt2"/>
                          </a:solidFill>
                          <a:latin typeface="Times New Roman"/>
                          <a:ea typeface="Times New Roman"/>
                          <a:cs typeface="Times New Roman"/>
                          <a:sym typeface="Times New Roman"/>
                        </a:rPr>
                        <a:t>2436</a:t>
                      </a:r>
                      <a:endParaRPr sz="1200">
                        <a:solidFill>
                          <a:schemeClr val="lt2"/>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5"/>
                  </a:ext>
                </a:extLst>
              </a:tr>
              <a:tr h="672787">
                <a:tc>
                  <a:txBody>
                    <a:bodyPr/>
                    <a:lstStyle/>
                    <a:p>
                      <a:pPr marL="0" lvl="0" indent="0" algn="just" rtl="0">
                        <a:spcBef>
                          <a:spcPts val="0"/>
                        </a:spcBef>
                        <a:spcAft>
                          <a:spcPts val="0"/>
                        </a:spcAft>
                        <a:buNone/>
                      </a:pPr>
                      <a:r>
                        <a:rPr lang="en" sz="1200">
                          <a:solidFill>
                            <a:schemeClr val="lt2"/>
                          </a:solidFill>
                          <a:latin typeface="Times New Roman"/>
                          <a:ea typeface="Times New Roman"/>
                          <a:cs typeface="Times New Roman"/>
                          <a:sym typeface="Times New Roman"/>
                        </a:rPr>
                        <a:t>Custom CNN (Baseline)</a:t>
                      </a:r>
                      <a:endParaRPr sz="1200">
                        <a:solidFill>
                          <a:schemeClr val="lt2"/>
                        </a:solidFill>
                        <a:latin typeface="Times New Roman"/>
                        <a:ea typeface="Times New Roman"/>
                        <a:cs typeface="Times New Roman"/>
                        <a:sym typeface="Times New Roman"/>
                      </a:endParaRPr>
                    </a:p>
                  </a:txBody>
                  <a:tcPr marL="91425" marR="91425" marT="91425" marB="91425"/>
                </a:tc>
                <a:tc>
                  <a:txBody>
                    <a:bodyPr/>
                    <a:lstStyle/>
                    <a:p>
                      <a:pPr marL="0" lvl="0" indent="0" algn="just" rtl="0">
                        <a:spcBef>
                          <a:spcPts val="0"/>
                        </a:spcBef>
                        <a:spcAft>
                          <a:spcPts val="0"/>
                        </a:spcAft>
                        <a:buNone/>
                      </a:pPr>
                      <a:r>
                        <a:rPr lang="en" sz="1200">
                          <a:solidFill>
                            <a:schemeClr val="lt2"/>
                          </a:solidFill>
                          <a:latin typeface="Times New Roman"/>
                          <a:ea typeface="Times New Roman"/>
                          <a:cs typeface="Times New Roman"/>
                          <a:sym typeface="Times New Roman"/>
                        </a:rPr>
                        <a:t>94.00%</a:t>
                      </a:r>
                      <a:endParaRPr sz="1200">
                        <a:solidFill>
                          <a:schemeClr val="lt2"/>
                        </a:solidFill>
                        <a:latin typeface="Times New Roman"/>
                        <a:ea typeface="Times New Roman"/>
                        <a:cs typeface="Times New Roman"/>
                        <a:sym typeface="Times New Roman"/>
                      </a:endParaRPr>
                    </a:p>
                  </a:txBody>
                  <a:tcPr marL="91425" marR="91425" marT="91425" marB="91425"/>
                </a:tc>
                <a:tc>
                  <a:txBody>
                    <a:bodyPr/>
                    <a:lstStyle/>
                    <a:p>
                      <a:pPr marL="0" lvl="0" indent="0" algn="just" rtl="0">
                        <a:spcBef>
                          <a:spcPts val="0"/>
                        </a:spcBef>
                        <a:spcAft>
                          <a:spcPts val="0"/>
                        </a:spcAft>
                        <a:buNone/>
                      </a:pPr>
                      <a:r>
                        <a:rPr lang="en" sz="1200">
                          <a:solidFill>
                            <a:schemeClr val="lt2"/>
                          </a:solidFill>
                          <a:latin typeface="Times New Roman"/>
                          <a:ea typeface="Times New Roman"/>
                          <a:cs typeface="Times New Roman"/>
                          <a:sym typeface="Times New Roman"/>
                        </a:rPr>
                        <a:t>94.20%</a:t>
                      </a:r>
                      <a:endParaRPr sz="1200">
                        <a:solidFill>
                          <a:schemeClr val="lt2"/>
                        </a:solidFill>
                        <a:latin typeface="Times New Roman"/>
                        <a:ea typeface="Times New Roman"/>
                        <a:cs typeface="Times New Roman"/>
                        <a:sym typeface="Times New Roman"/>
                      </a:endParaRPr>
                    </a:p>
                  </a:txBody>
                  <a:tcPr marL="91425" marR="91425" marT="91425" marB="91425"/>
                </a:tc>
                <a:tc>
                  <a:txBody>
                    <a:bodyPr/>
                    <a:lstStyle/>
                    <a:p>
                      <a:pPr marL="0" lvl="0" indent="0" algn="just" rtl="0">
                        <a:spcBef>
                          <a:spcPts val="0"/>
                        </a:spcBef>
                        <a:spcAft>
                          <a:spcPts val="0"/>
                        </a:spcAft>
                        <a:buNone/>
                      </a:pPr>
                      <a:r>
                        <a:rPr lang="en" sz="1200">
                          <a:solidFill>
                            <a:schemeClr val="lt2"/>
                          </a:solidFill>
                          <a:latin typeface="Times New Roman"/>
                          <a:ea typeface="Times New Roman"/>
                          <a:cs typeface="Times New Roman"/>
                          <a:sym typeface="Times New Roman"/>
                        </a:rPr>
                        <a:t>94.00%</a:t>
                      </a:r>
                      <a:endParaRPr sz="1200">
                        <a:solidFill>
                          <a:schemeClr val="lt2"/>
                        </a:solidFill>
                        <a:latin typeface="Times New Roman"/>
                        <a:ea typeface="Times New Roman"/>
                        <a:cs typeface="Times New Roman"/>
                        <a:sym typeface="Times New Roman"/>
                      </a:endParaRPr>
                    </a:p>
                  </a:txBody>
                  <a:tcPr marL="91425" marR="91425" marT="91425" marB="91425"/>
                </a:tc>
                <a:tc>
                  <a:txBody>
                    <a:bodyPr/>
                    <a:lstStyle/>
                    <a:p>
                      <a:pPr marL="0" lvl="0" indent="0" algn="just" rtl="0">
                        <a:spcBef>
                          <a:spcPts val="0"/>
                        </a:spcBef>
                        <a:spcAft>
                          <a:spcPts val="0"/>
                        </a:spcAft>
                        <a:buNone/>
                      </a:pPr>
                      <a:r>
                        <a:rPr lang="en" sz="1200" dirty="0">
                          <a:solidFill>
                            <a:schemeClr val="lt2"/>
                          </a:solidFill>
                          <a:latin typeface="Times New Roman"/>
                          <a:ea typeface="Times New Roman"/>
                          <a:cs typeface="Times New Roman"/>
                          <a:sym typeface="Times New Roman"/>
                        </a:rPr>
                        <a:t>94.00%</a:t>
                      </a:r>
                      <a:endParaRPr sz="1200" dirty="0">
                        <a:solidFill>
                          <a:schemeClr val="lt2"/>
                        </a:solidFill>
                        <a:latin typeface="Times New Roman"/>
                        <a:ea typeface="Times New Roman"/>
                        <a:cs typeface="Times New Roman"/>
                        <a:sym typeface="Times New Roman"/>
                      </a:endParaRPr>
                    </a:p>
                  </a:txBody>
                  <a:tcPr marL="91425" marR="91425" marT="91425" marB="91425"/>
                </a:tc>
                <a:tc>
                  <a:txBody>
                    <a:bodyPr/>
                    <a:lstStyle/>
                    <a:p>
                      <a:pPr marL="0" lvl="0" indent="0" algn="just" rtl="0">
                        <a:spcBef>
                          <a:spcPts val="0"/>
                        </a:spcBef>
                        <a:spcAft>
                          <a:spcPts val="0"/>
                        </a:spcAft>
                        <a:buNone/>
                      </a:pPr>
                      <a:r>
                        <a:rPr lang="en" sz="1200">
                          <a:solidFill>
                            <a:schemeClr val="lt2"/>
                          </a:solidFill>
                          <a:latin typeface="Times New Roman"/>
                          <a:ea typeface="Times New Roman"/>
                          <a:cs typeface="Times New Roman"/>
                          <a:sym typeface="Times New Roman"/>
                        </a:rPr>
                        <a:t>94.00%</a:t>
                      </a:r>
                      <a:endParaRPr sz="1200">
                        <a:solidFill>
                          <a:schemeClr val="lt2"/>
                        </a:solidFill>
                        <a:latin typeface="Times New Roman"/>
                        <a:ea typeface="Times New Roman"/>
                        <a:cs typeface="Times New Roman"/>
                        <a:sym typeface="Times New Roman"/>
                      </a:endParaRPr>
                    </a:p>
                  </a:txBody>
                  <a:tcPr marL="91425" marR="91425" marT="91425" marB="91425"/>
                </a:tc>
                <a:tc>
                  <a:txBody>
                    <a:bodyPr/>
                    <a:lstStyle/>
                    <a:p>
                      <a:pPr marL="0" lvl="0" indent="0" algn="just" rtl="0">
                        <a:spcBef>
                          <a:spcPts val="0"/>
                        </a:spcBef>
                        <a:spcAft>
                          <a:spcPts val="0"/>
                        </a:spcAft>
                        <a:buNone/>
                      </a:pPr>
                      <a:r>
                        <a:rPr lang="en" sz="1200">
                          <a:solidFill>
                            <a:schemeClr val="lt2"/>
                          </a:solidFill>
                          <a:latin typeface="Times New Roman"/>
                          <a:ea typeface="Times New Roman"/>
                          <a:cs typeface="Times New Roman"/>
                          <a:sym typeface="Times New Roman"/>
                        </a:rPr>
                        <a:t>81.97 min</a:t>
                      </a:r>
                      <a:endParaRPr sz="1200">
                        <a:solidFill>
                          <a:schemeClr val="lt2"/>
                        </a:solidFill>
                        <a:latin typeface="Times New Roman"/>
                        <a:ea typeface="Times New Roman"/>
                        <a:cs typeface="Times New Roman"/>
                        <a:sym typeface="Times New Roman"/>
                      </a:endParaRPr>
                    </a:p>
                  </a:txBody>
                  <a:tcPr marL="91425" marR="91425" marT="91425" marB="91425"/>
                </a:tc>
                <a:tc>
                  <a:txBody>
                    <a:bodyPr/>
                    <a:lstStyle/>
                    <a:p>
                      <a:pPr marL="0" lvl="0" indent="0" algn="just" rtl="0">
                        <a:spcBef>
                          <a:spcPts val="0"/>
                        </a:spcBef>
                        <a:spcAft>
                          <a:spcPts val="0"/>
                        </a:spcAft>
                        <a:buNone/>
                      </a:pPr>
                      <a:r>
                        <a:rPr lang="en" sz="1200">
                          <a:solidFill>
                            <a:schemeClr val="lt2"/>
                          </a:solidFill>
                          <a:latin typeface="Times New Roman"/>
                          <a:ea typeface="Times New Roman"/>
                          <a:cs typeface="Times New Roman"/>
                          <a:sym typeface="Times New Roman"/>
                        </a:rPr>
                        <a:t>17.74 s</a:t>
                      </a:r>
                      <a:endParaRPr sz="1200">
                        <a:solidFill>
                          <a:schemeClr val="lt2"/>
                        </a:solidFill>
                        <a:latin typeface="Times New Roman"/>
                        <a:ea typeface="Times New Roman"/>
                        <a:cs typeface="Times New Roman"/>
                        <a:sym typeface="Times New Roman"/>
                      </a:endParaRPr>
                    </a:p>
                  </a:txBody>
                  <a:tcPr marL="91425" marR="91425" marT="91425" marB="91425"/>
                </a:tc>
                <a:tc>
                  <a:txBody>
                    <a:bodyPr/>
                    <a:lstStyle/>
                    <a:p>
                      <a:pPr marL="0" lvl="0" indent="0" algn="just" rtl="0">
                        <a:spcBef>
                          <a:spcPts val="0"/>
                        </a:spcBef>
                        <a:spcAft>
                          <a:spcPts val="0"/>
                        </a:spcAft>
                        <a:buNone/>
                      </a:pPr>
                      <a:r>
                        <a:rPr lang="en" sz="1200" dirty="0">
                          <a:solidFill>
                            <a:schemeClr val="lt2"/>
                          </a:solidFill>
                          <a:latin typeface="Times New Roman"/>
                          <a:ea typeface="Times New Roman"/>
                          <a:cs typeface="Times New Roman"/>
                          <a:sym typeface="Times New Roman"/>
                        </a:rPr>
                        <a:t>2436</a:t>
                      </a:r>
                      <a:endParaRPr sz="1200" dirty="0">
                        <a:solidFill>
                          <a:schemeClr val="lt2"/>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6"/>
                  </a:ext>
                </a:extLst>
              </a:tr>
            </a:tbl>
          </a:graphicData>
        </a:graphic>
      </p:graphicFrame>
      <p:sp>
        <p:nvSpPr>
          <p:cNvPr id="2" name="TextBox 1">
            <a:extLst>
              <a:ext uri="{FF2B5EF4-FFF2-40B4-BE49-F238E27FC236}">
                <a16:creationId xmlns:a16="http://schemas.microsoft.com/office/drawing/2014/main" id="{2566EE5F-B1AB-3198-913F-46AE4574B0CA}"/>
              </a:ext>
            </a:extLst>
          </p:cNvPr>
          <p:cNvSpPr txBox="1"/>
          <p:nvPr/>
        </p:nvSpPr>
        <p:spPr>
          <a:xfrm>
            <a:off x="882325" y="4317650"/>
            <a:ext cx="7379350" cy="307777"/>
          </a:xfrm>
          <a:prstGeom prst="rect">
            <a:avLst/>
          </a:prstGeom>
          <a:solidFill>
            <a:srgbClr val="00B0F0"/>
          </a:solidFill>
        </p:spPr>
        <p:txBody>
          <a:bodyPr wrap="square" rtlCol="0">
            <a:spAutoFit/>
          </a:bodyPr>
          <a:lstStyle/>
          <a:p>
            <a:pPr algn="ctr"/>
            <a:r>
              <a:rPr lang="en-GB" dirty="0">
                <a:solidFill>
                  <a:schemeClr val="tx2"/>
                </a:solidFill>
                <a:hlinkClick r:id="rId3"/>
              </a:rPr>
              <a:t>Per Class, Per Model Evaluation</a:t>
            </a:r>
            <a:endParaRPr lang="en-BD" dirty="0">
              <a:solidFill>
                <a:schemeClr val="tx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3"/>
          <p:cNvSpPr txBox="1">
            <a:spLocks noGrp="1"/>
          </p:cNvSpPr>
          <p:nvPr>
            <p:ph type="title"/>
          </p:nvPr>
        </p:nvSpPr>
        <p:spPr>
          <a:xfrm>
            <a:off x="720000" y="1871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Visual Comparison</a:t>
            </a:r>
            <a:endParaRPr>
              <a:latin typeface="Times New Roman"/>
              <a:ea typeface="Times New Roman"/>
              <a:cs typeface="Times New Roman"/>
              <a:sym typeface="Times New Roman"/>
            </a:endParaRPr>
          </a:p>
        </p:txBody>
      </p:sp>
      <p:cxnSp>
        <p:nvCxnSpPr>
          <p:cNvPr id="120" name="Google Shape;120;p23"/>
          <p:cNvCxnSpPr/>
          <p:nvPr/>
        </p:nvCxnSpPr>
        <p:spPr>
          <a:xfrm>
            <a:off x="1949250" y="759825"/>
            <a:ext cx="5245500" cy="9300"/>
          </a:xfrm>
          <a:prstGeom prst="straightConnector1">
            <a:avLst/>
          </a:prstGeom>
          <a:noFill/>
          <a:ln w="28575" cap="flat" cmpd="sng">
            <a:solidFill>
              <a:schemeClr val="accent4"/>
            </a:solidFill>
            <a:prstDash val="solid"/>
            <a:round/>
            <a:headEnd type="none" w="med" len="med"/>
            <a:tailEnd type="none" w="med" len="med"/>
          </a:ln>
        </p:spPr>
      </p:cxnSp>
      <p:pic>
        <p:nvPicPr>
          <p:cNvPr id="121" name="Google Shape;121;p23"/>
          <p:cNvPicPr preferRelativeResize="0"/>
          <p:nvPr/>
        </p:nvPicPr>
        <p:blipFill>
          <a:blip r:embed="rId3">
            <a:alphaModFix/>
          </a:blip>
          <a:stretch>
            <a:fillRect/>
          </a:stretch>
        </p:blipFill>
        <p:spPr>
          <a:xfrm>
            <a:off x="1150200" y="991525"/>
            <a:ext cx="6843602" cy="3617050"/>
          </a:xfrm>
          <a:prstGeom prst="rect">
            <a:avLst/>
          </a:prstGeom>
          <a:noFill/>
          <a:ln>
            <a:noFill/>
          </a:ln>
        </p:spPr>
      </p:pic>
    </p:spTree>
  </p:cSld>
  <p:clrMapOvr>
    <a:masterClrMapping/>
  </p:clrMapOvr>
</p:sld>
</file>

<file path=ppt/theme/theme1.xml><?xml version="1.0" encoding="utf-8"?>
<a:theme xmlns:a="http://schemas.openxmlformats.org/drawingml/2006/main" name="AI Tech Agency Infographics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23DAC3A196C73489CBFFD56A062C8D7" ma:contentTypeVersion="9" ma:contentTypeDescription="Create a new document." ma:contentTypeScope="" ma:versionID="04230d9d7618485b7fa24ceb8be1ac6e">
  <xsd:schema xmlns:xsd="http://www.w3.org/2001/XMLSchema" xmlns:xs="http://www.w3.org/2001/XMLSchema" xmlns:p="http://schemas.microsoft.com/office/2006/metadata/properties" xmlns:ns3="8459b777-98bc-4d8f-a406-f49a750cd92f" xmlns:ns4="158488d0-69f1-48b3-b1e6-71d9edeb26b1" targetNamespace="http://schemas.microsoft.com/office/2006/metadata/properties" ma:root="true" ma:fieldsID="73033312f15f7a7d10ef05f95a6e131f" ns3:_="" ns4:_="">
    <xsd:import namespace="8459b777-98bc-4d8f-a406-f49a750cd92f"/>
    <xsd:import namespace="158488d0-69f1-48b3-b1e6-71d9edeb26b1"/>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MediaServiceDateTaken" minOccurs="0"/>
                <xsd:element ref="ns4:SharedWithUsers" minOccurs="0"/>
                <xsd:element ref="ns4:SharedWithDetails" minOccurs="0"/>
                <xsd:element ref="ns4:SharingHintHash"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459b777-98bc-4d8f-a406-f49a750cd92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_activity" ma:index="16"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58488d0-69f1-48b3-b1e6-71d9edeb26b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8459b777-98bc-4d8f-a406-f49a750cd92f" xsi:nil="true"/>
  </documentManagement>
</p:properties>
</file>

<file path=customXml/itemProps1.xml><?xml version="1.0" encoding="utf-8"?>
<ds:datastoreItem xmlns:ds="http://schemas.openxmlformats.org/officeDocument/2006/customXml" ds:itemID="{A56E70F1-ADDD-40AD-AE7A-FE76E2D102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459b777-98bc-4d8f-a406-f49a750cd92f"/>
    <ds:schemaRef ds:uri="158488d0-69f1-48b3-b1e6-71d9edeb26b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0E758C5-BC8E-4CB0-A4BC-8AA2371E783D}">
  <ds:schemaRefs>
    <ds:schemaRef ds:uri="http://schemas.microsoft.com/sharepoint/v3/contenttype/forms"/>
  </ds:schemaRefs>
</ds:datastoreItem>
</file>

<file path=customXml/itemProps3.xml><?xml version="1.0" encoding="utf-8"?>
<ds:datastoreItem xmlns:ds="http://schemas.openxmlformats.org/officeDocument/2006/customXml" ds:itemID="{A9C65E91-B55E-47FB-A046-4DD9B6130127}">
  <ds:schemaRefs>
    <ds:schemaRef ds:uri="http://www.w3.org/XML/1998/namespace"/>
    <ds:schemaRef ds:uri="8459b777-98bc-4d8f-a406-f49a750cd92f"/>
    <ds:schemaRef ds:uri="http://schemas.microsoft.com/office/2006/metadata/properties"/>
    <ds:schemaRef ds:uri="http://schemas.microsoft.com/office/infopath/2007/PartnerControls"/>
    <ds:schemaRef ds:uri="http://purl.org/dc/dcmitype/"/>
    <ds:schemaRef ds:uri="http://schemas.microsoft.com/office/2006/documentManagement/types"/>
    <ds:schemaRef ds:uri="http://purl.org/dc/elements/1.1/"/>
    <ds:schemaRef ds:uri="http://purl.org/dc/terms/"/>
    <ds:schemaRef ds:uri="http://schemas.openxmlformats.org/package/2006/metadata/core-properties"/>
    <ds:schemaRef ds:uri="158488d0-69f1-48b3-b1e6-71d9edeb26b1"/>
  </ds:schemaRefs>
</ds:datastoreItem>
</file>

<file path=docProps/app.xml><?xml version="1.0" encoding="utf-8"?>
<Properties xmlns="http://schemas.openxmlformats.org/officeDocument/2006/extended-properties" xmlns:vt="http://schemas.openxmlformats.org/officeDocument/2006/docPropsVTypes">
  <TotalTime>117</TotalTime>
  <Words>952</Words>
  <Application>Microsoft Office PowerPoint</Application>
  <PresentationFormat>On-screen Show (16:9)</PresentationFormat>
  <Paragraphs>194</Paragraphs>
  <Slides>16</Slides>
  <Notes>16</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16</vt:i4>
      </vt:variant>
    </vt:vector>
  </HeadingPairs>
  <TitlesOfParts>
    <vt:vector size="27" baseType="lpstr">
      <vt:lpstr>Times New Roman</vt:lpstr>
      <vt:lpstr>Anaheim</vt:lpstr>
      <vt:lpstr>Roboto Condensed Light</vt:lpstr>
      <vt:lpstr>Fira Sans Condensed</vt:lpstr>
      <vt:lpstr>Proxima Nova</vt:lpstr>
      <vt:lpstr>Rajdhani</vt:lpstr>
      <vt:lpstr>Arial</vt:lpstr>
      <vt:lpstr>Proxima Nova Semibold</vt:lpstr>
      <vt:lpstr>Fira Sans Condensed Light</vt:lpstr>
      <vt:lpstr>AI Tech Agency Infographics by Slidesgo</vt:lpstr>
      <vt:lpstr>Slidesgo Final Pages</vt:lpstr>
      <vt:lpstr>  Members: Shafayat Hasnat Rubaiyat (ID: 2022-3-60-029) MD Riyad Hossain (ID: 2022-3-60-156) M. Nura Alam Naim (ID: 2022-3-60-123) Mehejarin Aklima Jerin (ID: 2022-3-60-325)</vt:lpstr>
      <vt:lpstr>Objectives</vt:lpstr>
      <vt:lpstr>Dataset Details</vt:lpstr>
      <vt:lpstr>Model Architectures Overview</vt:lpstr>
      <vt:lpstr>Model Training Parameters</vt:lpstr>
      <vt:lpstr>All Models Learning Curves</vt:lpstr>
      <vt:lpstr>PowerPoint Presentation</vt:lpstr>
      <vt:lpstr>Performance Comparison</vt:lpstr>
      <vt:lpstr>Visual Comparison</vt:lpstr>
      <vt:lpstr>Final Best Model Findings</vt:lpstr>
      <vt:lpstr>Grad-CAM Visualizations</vt:lpstr>
      <vt:lpstr>Generalizability testing</vt:lpstr>
      <vt:lpstr>Conclusion</vt:lpstr>
      <vt:lpstr>Additional Part : Streamlit App</vt:lpstr>
      <vt:lpstr>Each Member’s Contribution Percentage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Members: Shafayat Hasnat Rubaiyat (ID: 2022-3-60-029) MD Riyad Hossain (ID: 2022-3-60-156) M. Nura Alam Naim (ID: 2022-3-60-123) Mehejarin Aklima Jerin (ID: 2022-3-60-325)</dc:title>
  <dc:creator>Irfan Riyad</dc:creator>
  <cp:lastModifiedBy>Md. Riyad Hossain</cp:lastModifiedBy>
  <cp:revision>4</cp:revision>
  <dcterms:modified xsi:type="dcterms:W3CDTF">2025-09-01T07:51:56Z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0x010100F23DAC3A196C73489CBFFD56A062C8D7</vt:lpwstr>
  </property>
</Properties>
</file>